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68" r:id="rId1"/>
  </p:sldMasterIdLst>
  <p:notesMasterIdLst>
    <p:notesMasterId r:id="rId20"/>
  </p:notesMasterIdLst>
  <p:sldIdLst>
    <p:sldId id="256" r:id="rId2"/>
    <p:sldId id="257" r:id="rId3"/>
    <p:sldId id="267" r:id="rId4"/>
    <p:sldId id="269" r:id="rId5"/>
    <p:sldId id="263" r:id="rId6"/>
    <p:sldId id="282" r:id="rId7"/>
    <p:sldId id="283" r:id="rId8"/>
    <p:sldId id="275" r:id="rId9"/>
    <p:sldId id="271" r:id="rId10"/>
    <p:sldId id="276" r:id="rId11"/>
    <p:sldId id="277" r:id="rId12"/>
    <p:sldId id="278" r:id="rId13"/>
    <p:sldId id="279" r:id="rId14"/>
    <p:sldId id="264" r:id="rId15"/>
    <p:sldId id="281" r:id="rId16"/>
    <p:sldId id="280" r:id="rId17"/>
    <p:sldId id="268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0C"/>
    <a:srgbClr val="FF432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7"/>
    <p:restoredTop sz="92694"/>
  </p:normalViewPr>
  <p:slideViewPr>
    <p:cSldViewPr snapToGrid="0" snapToObjects="1">
      <p:cViewPr>
        <p:scale>
          <a:sx n="105" d="100"/>
          <a:sy n="105" d="100"/>
        </p:scale>
        <p:origin x="3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38E5D-4472-8849-A7BF-C974E5069A58}" type="datetimeFigureOut">
              <a:rPr kumimoji="1" lang="ja-JP" altLang="en-US" smtClean="0"/>
              <a:t>2017/9/21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29601-05FB-A445-ABE7-423980781D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70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29601-05FB-A445-ABE7-423980781D3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97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70A7D47-0560-914A-8821-BD1B858CB71D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D46C-7648-2149-ADB6-AE441138B3DA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BD3B-5940-D046-B778-95C757F56BF1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1CC2-16D2-2D4A-83A4-1EC51612BD5E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B90F7A5-3518-3649-8347-764B6511865A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EF89-34AF-0D45-B2C2-69677C087F42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EC8E-F823-3E47-80A0-8FA969DE675D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0259-4961-5942-B89D-135CC23A580D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41854-A325-3A43-B136-BF080F4B3E04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CF1E-2EBA-124E-868D-5532DC37C132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9DAA1C-A10B-B24E-BEBF-BCE7722C8E27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ja-JP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422EE12-AA9F-E04D-BEA9-185ECDA9F8F5}" type="datetime1">
              <a:rPr lang="ja-JP" altLang="en-US" smtClean="0"/>
              <a:t>2017/9/21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Century Gothic" charset="0"/>
          <a:ea typeface="游ゴシック Medium" charset="-128"/>
          <a:cs typeface="+mn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None/>
        <a:defRPr kumimoji="1" sz="2400" kern="1200" baseline="0">
          <a:solidFill>
            <a:schemeClr val="tx1"/>
          </a:solidFill>
          <a:latin typeface="Century Gothic" charset="0"/>
          <a:ea typeface="游ゴシック Medium" charset="-128"/>
          <a:cs typeface="+mn-cs"/>
        </a:defRPr>
      </a:lvl1pPr>
      <a:lvl2pPr marL="547688" indent="-27305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Wingdings" charset="2"/>
        <a:buChar char="Ø"/>
        <a:tabLst>
          <a:tab pos="125413" algn="l"/>
        </a:tabLst>
        <a:defRPr kumimoji="1" sz="1800" kern="1200" baseline="0">
          <a:solidFill>
            <a:schemeClr val="tx1"/>
          </a:solidFill>
          <a:latin typeface="Century Gothic" charset="0"/>
          <a:ea typeface="游ゴシック Medium" charset="-128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 baseline="0">
          <a:solidFill>
            <a:schemeClr val="tx1"/>
          </a:solidFill>
          <a:latin typeface="Century Gothic" charset="0"/>
          <a:ea typeface="游ゴシック Medium" charset="-128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 baseline="0">
          <a:solidFill>
            <a:schemeClr val="tx1"/>
          </a:solidFill>
          <a:latin typeface="Century Gothic" charset="0"/>
          <a:ea typeface="游ゴシック Medium" charset="-128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 baseline="0">
          <a:solidFill>
            <a:schemeClr val="tx1"/>
          </a:solidFill>
          <a:latin typeface="Century Gothic" charset="0"/>
          <a:ea typeface="游ゴシック Medium" charset="-128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microsoft.com/office/2007/relationships/hdphoto" Target="../media/hdphoto2.wdp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3.wdp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7" Type="http://schemas.microsoft.com/office/2007/relationships/hdphoto" Target="../media/hdphoto2.wdp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61708" y="1732031"/>
            <a:ext cx="9068586" cy="2590800"/>
          </a:xfrm>
        </p:spPr>
        <p:txBody>
          <a:bodyPr/>
          <a:lstStyle/>
          <a:p>
            <a:r>
              <a:rPr lang="ja-JP" altLang="en-US" sz="6000" dirty="0" smtClean="0">
                <a:latin typeface="Yu Gothic Medium" charset="-128"/>
                <a:ea typeface="Yu Gothic Medium" charset="-128"/>
                <a:cs typeface="Yu Gothic Medium" charset="-128"/>
              </a:rPr>
              <a:t>中間発表</a:t>
            </a:r>
            <a:endParaRPr kumimoji="1" lang="ja-JP" altLang="en-US" sz="6000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59446" y="3588047"/>
            <a:ext cx="9070848" cy="2371881"/>
          </a:xfrm>
        </p:spPr>
        <p:txBody>
          <a:bodyPr>
            <a:normAutofit/>
          </a:bodyPr>
          <a:lstStyle/>
          <a:p>
            <a:r>
              <a:rPr lang="en-US" altLang="ja-JP" sz="2000" b="1" dirty="0" smtClean="0">
                <a:ea typeface="Century Gothic" charset="0"/>
                <a:cs typeface="Century Gothic" charset="0"/>
              </a:rPr>
              <a:t>Team</a:t>
            </a:r>
            <a:r>
              <a:rPr lang="ja-JP" altLang="en-US" sz="2000" b="1" dirty="0" smtClean="0">
                <a:ea typeface="Century Gothic" charset="0"/>
                <a:cs typeface="Century Gothic" charset="0"/>
              </a:rPr>
              <a:t>：</a:t>
            </a:r>
            <a:r>
              <a:rPr lang="en-US" altLang="ja-JP" sz="2000" b="1" dirty="0" err="1" smtClean="0">
                <a:ea typeface="Century Gothic" charset="0"/>
                <a:cs typeface="Century Gothic" charset="0"/>
              </a:rPr>
              <a:t>Yoshiken</a:t>
            </a:r>
            <a:r>
              <a:rPr lang="en-US" altLang="ja-JP" sz="2000" b="1" dirty="0" smtClean="0">
                <a:ea typeface="Century Gothic" charset="0"/>
                <a:cs typeface="Century Gothic" charset="0"/>
              </a:rPr>
              <a:t>-one</a:t>
            </a:r>
          </a:p>
          <a:p>
            <a:r>
              <a:rPr lang="en-US" altLang="ja-JP" sz="2000" dirty="0" err="1" smtClean="0"/>
              <a:t>Sasatani</a:t>
            </a:r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Takenobu</a:t>
            </a:r>
            <a:endParaRPr lang="en-US" altLang="ja-JP" sz="2000" dirty="0" smtClean="0"/>
          </a:p>
          <a:p>
            <a:r>
              <a:rPr kumimoji="1" lang="en-US" altLang="ja-JP" sz="2000" dirty="0" smtClean="0"/>
              <a:t>Nakayama Rina</a:t>
            </a:r>
          </a:p>
          <a:p>
            <a:r>
              <a:rPr lang="en-US" altLang="ja-JP" sz="2000" dirty="0" err="1" smtClean="0"/>
              <a:t>Ryonai</a:t>
            </a:r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Ayumi</a:t>
            </a:r>
            <a:endParaRPr lang="en-US" altLang="ja-JP" sz="2000" dirty="0" smtClean="0"/>
          </a:p>
          <a:p>
            <a:r>
              <a:rPr kumimoji="1" lang="en-US" altLang="ja-JP" sz="2000" dirty="0" err="1" smtClean="0"/>
              <a:t>Zhuo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Churong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32254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線矢印コネクタ 30"/>
          <p:cNvCxnSpPr/>
          <p:nvPr/>
        </p:nvCxnSpPr>
        <p:spPr>
          <a:xfrm>
            <a:off x="3179172" y="3047825"/>
            <a:ext cx="6093824" cy="3600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Server</a:t>
            </a:r>
            <a:r>
              <a:rPr lang="ja-JP" altLang="en-US" dirty="0" smtClean="0"/>
              <a:t>（</a:t>
            </a:r>
            <a:r>
              <a:rPr lang="en-US" altLang="ja-JP" dirty="0" smtClean="0"/>
              <a:t>2/2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049927" y="1986745"/>
            <a:ext cx="3479074" cy="52251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smtClean="0">
                <a:latin typeface="Century Gothic" charset="0"/>
                <a:ea typeface="Century Gothic" charset="0"/>
                <a:cs typeface="Century Gothic" charset="0"/>
              </a:rPr>
              <a:t>Person </a:t>
            </a:r>
            <a:r>
              <a:rPr lang="en-US" altLang="ja-JP" b="1" dirty="0" smtClean="0">
                <a:latin typeface="Century Gothic" charset="0"/>
                <a:ea typeface="Century Gothic" charset="0"/>
                <a:cs typeface="Century Gothic" charset="0"/>
              </a:rPr>
              <a:t>Identification</a:t>
            </a:r>
            <a:endParaRPr lang="en-US" altLang="ja-JP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4" b="1"/>
          <a:stretch/>
        </p:blipFill>
        <p:spPr>
          <a:xfrm>
            <a:off x="9272995" y="3414671"/>
            <a:ext cx="2129245" cy="1434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角丸四角形 10"/>
          <p:cNvSpPr/>
          <p:nvPr/>
        </p:nvSpPr>
        <p:spPr>
          <a:xfrm>
            <a:off x="3790950" y="2847693"/>
            <a:ext cx="2129245" cy="431079"/>
          </a:xfrm>
          <a:prstGeom prst="roundRect">
            <a:avLst>
              <a:gd name="adj" fmla="val 12121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smtClean="0">
                <a:solidFill>
                  <a:schemeClr val="accent4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特徴抽出</a:t>
            </a:r>
            <a:endParaRPr kumimoji="1" lang="ja-JP" altLang="en-US" sz="1600" b="1">
              <a:solidFill>
                <a:schemeClr val="accent4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186158" y="49898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>
                <a:latin typeface="Yu Gothic Medium" charset="-128"/>
                <a:ea typeface="Yu Gothic Medium" charset="-128"/>
                <a:cs typeface="Yu Gothic Medium" charset="-128"/>
              </a:rPr>
              <a:t>局所特徴量</a:t>
            </a:r>
            <a:endParaRPr kumimoji="1" lang="ja-JP" altLang="en-US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6531973" y="2847693"/>
            <a:ext cx="2129245" cy="431079"/>
          </a:xfrm>
          <a:prstGeom prst="roundRect">
            <a:avLst>
              <a:gd name="adj" fmla="val 15152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 smtClean="0">
                <a:solidFill>
                  <a:schemeClr val="accent4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学習</a:t>
            </a:r>
            <a:endParaRPr kumimoji="1" lang="ja-JP" altLang="en-US" sz="1600" b="1" dirty="0">
              <a:solidFill>
                <a:schemeClr val="accent4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9272996" y="2847693"/>
            <a:ext cx="2129245" cy="431079"/>
          </a:xfrm>
          <a:prstGeom prst="roundRect">
            <a:avLst>
              <a:gd name="adj" fmla="val 12121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 smtClean="0">
                <a:solidFill>
                  <a:schemeClr val="accent4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識別</a:t>
            </a:r>
            <a:endParaRPr kumimoji="1" lang="ja-JP" altLang="en-US" sz="1600" b="1" dirty="0">
              <a:solidFill>
                <a:schemeClr val="accent4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1049927" y="2834635"/>
            <a:ext cx="2129245" cy="431079"/>
          </a:xfrm>
          <a:prstGeom prst="roundRect">
            <a:avLst>
              <a:gd name="adj" fmla="val 12121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smtClean="0">
                <a:solidFill>
                  <a:schemeClr val="accent4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人物画像</a:t>
            </a:r>
            <a:endParaRPr kumimoji="1" lang="ja-JP" altLang="en-US" sz="1600" b="1" dirty="0">
              <a:solidFill>
                <a:schemeClr val="accent4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/>
          <a:srcRect l="4184" t="12029" r="3740" b="5300"/>
          <a:stretch/>
        </p:blipFill>
        <p:spPr>
          <a:xfrm>
            <a:off x="3790950" y="3414671"/>
            <a:ext cx="2129245" cy="1434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2" name="テキスト ボックス 21"/>
          <p:cNvSpPr txBox="1"/>
          <p:nvPr/>
        </p:nvSpPr>
        <p:spPr>
          <a:xfrm>
            <a:off x="9413325" y="4943657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Yu Gothic Medium" charset="-128"/>
                <a:ea typeface="Yu Gothic Medium" charset="-128"/>
                <a:cs typeface="Yu Gothic Medium" charset="-128"/>
              </a:rPr>
              <a:t>大体</a:t>
            </a:r>
            <a:r>
              <a:rPr kumimoji="1" lang="en-US" altLang="ja-JP" dirty="0" smtClean="0">
                <a:latin typeface="Yu Gothic Medium" charset="-128"/>
                <a:ea typeface="Yu Gothic Medium" charset="-128"/>
                <a:cs typeface="Yu Gothic Medium" charset="-128"/>
              </a:rPr>
              <a:t> </a:t>
            </a:r>
            <a:r>
              <a:rPr kumimoji="1" lang="en-US" altLang="ja-JP" sz="2400" dirty="0" smtClean="0">
                <a:latin typeface="Yu Gothic Medium" charset="-128"/>
                <a:ea typeface="Yu Gothic Medium" charset="-128"/>
                <a:cs typeface="Yu Gothic Medium" charset="-128"/>
              </a:rPr>
              <a:t>70%</a:t>
            </a:r>
            <a:r>
              <a:rPr kumimoji="1" lang="en-US" altLang="ja-JP" sz="2000" dirty="0" smtClean="0">
                <a:latin typeface="Yu Gothic Medium" charset="-128"/>
                <a:ea typeface="Yu Gothic Medium" charset="-128"/>
                <a:cs typeface="Yu Gothic Medium" charset="-128"/>
              </a:rPr>
              <a:t> </a:t>
            </a:r>
            <a:r>
              <a:rPr kumimoji="1" lang="ja-JP" altLang="en-US" dirty="0" smtClean="0">
                <a:latin typeface="Yu Gothic Medium" charset="-128"/>
                <a:ea typeface="Yu Gothic Medium" charset="-128"/>
                <a:cs typeface="Yu Gothic Medium" charset="-128"/>
              </a:rPr>
              <a:t>前後</a:t>
            </a:r>
            <a:endParaRPr kumimoji="1" lang="ja-JP" altLang="en-US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9522823" y="5290455"/>
            <a:ext cx="1602377" cy="0"/>
          </a:xfrm>
          <a:prstGeom prst="line">
            <a:avLst/>
          </a:prstGeom>
          <a:ln w="50800" cap="rnd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6280369" y="3393813"/>
            <a:ext cx="2632452" cy="659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 smtClean="0">
                <a:latin typeface="Century Gothic" charset="0"/>
                <a:ea typeface="Century Gothic" charset="0"/>
                <a:cs typeface="Century Gothic" charset="0"/>
              </a:rPr>
              <a:t>Support Vector Machine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1600" dirty="0" smtClean="0">
                <a:latin typeface="Century Gothic" charset="0"/>
                <a:ea typeface="Century Gothic" charset="0"/>
                <a:cs typeface="Century Gothic" charset="0"/>
              </a:rPr>
              <a:t>Multi-layer Perceptron</a:t>
            </a:r>
            <a:endParaRPr kumimoji="1" lang="ja-JP" alt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55" y="3414671"/>
            <a:ext cx="742252" cy="143405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53" y="3414672"/>
            <a:ext cx="742252" cy="143405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8" name="テキスト ボックス 27"/>
          <p:cNvSpPr txBox="1"/>
          <p:nvPr/>
        </p:nvSpPr>
        <p:spPr>
          <a:xfrm>
            <a:off x="983470" y="50026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>
                <a:latin typeface="Yu Gothic Medium" charset="-128"/>
                <a:ea typeface="Yu Gothic Medium" charset="-128"/>
                <a:cs typeface="Yu Gothic Medium" charset="-128"/>
              </a:rPr>
              <a:t>既存のデータセット</a:t>
            </a:r>
            <a:endParaRPr kumimoji="1" lang="ja-JP" altLang="en-US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2082830" y="5546419"/>
            <a:ext cx="8026340" cy="587039"/>
          </a:xfrm>
          <a:prstGeom prst="roundRect">
            <a:avLst>
              <a:gd name="adj" fmla="val 95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実際の人物で学習・識別率算出</a:t>
            </a:r>
            <a:r>
              <a:rPr kumimoji="1" lang="en-US" altLang="ja-JP" dirty="0" smtClean="0">
                <a:solidFill>
                  <a:schemeClr val="bg1"/>
                </a:solidFill>
                <a:latin typeface="Tsukushi B Round Gothic" charset="-128"/>
                <a:ea typeface="Tsukushi B Round Gothic" charset="-128"/>
                <a:cs typeface="Tsukushi B Round Gothic" charset="-128"/>
              </a:rPr>
              <a:t> </a:t>
            </a:r>
            <a:r>
              <a:rPr kumimoji="1" lang="ja-JP" altLang="en-US" dirty="0" smtClean="0">
                <a:solidFill>
                  <a:schemeClr val="bg1"/>
                </a:solidFill>
                <a:latin typeface="Tsukushi B Round Gothic" charset="-128"/>
                <a:ea typeface="Tsukushi B Round Gothic" charset="-128"/>
                <a:cs typeface="Tsukushi B Round Gothic" charset="-128"/>
              </a:rPr>
              <a:t>⇨</a:t>
            </a:r>
            <a:r>
              <a:rPr kumimoji="1" lang="en-US" altLang="ja-JP" dirty="0" smtClean="0">
                <a:solidFill>
                  <a:schemeClr val="bg1"/>
                </a:solidFill>
                <a:latin typeface="Tsukushi B Round Gothic" charset="-128"/>
                <a:ea typeface="Tsukushi B Round Gothic" charset="-128"/>
                <a:cs typeface="Tsukushi B Round Gothic" charset="-128"/>
              </a:rPr>
              <a:t> </a:t>
            </a:r>
            <a:r>
              <a:rPr kumimoji="1" lang="ja-JP" altLang="en-US" dirty="0" smtClean="0">
                <a:solidFill>
                  <a:schemeClr val="bg1"/>
                </a:solidFill>
              </a:rPr>
              <a:t>精度向上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0" name="スライド番号プレースホルダー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4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&gt;&gt; </a:t>
            </a:r>
            <a:r>
              <a:rPr kumimoji="1" lang="en-US" altLang="ja-JP" dirty="0" err="1" smtClean="0"/>
              <a:t>lsLab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システム構成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871572" y="2297389"/>
            <a:ext cx="4138472" cy="3987457"/>
          </a:xfrm>
          <a:prstGeom prst="roundRect">
            <a:avLst>
              <a:gd name="adj" fmla="val 8460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224471" y="4491866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ensor (In)</a:t>
            </a:r>
            <a:endParaRPr kumimoji="1" lang="ja-JP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1222184" y="2531675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atin typeface="Century Gothic" charset="0"/>
                <a:ea typeface="Century Gothic" charset="0"/>
                <a:cs typeface="Century Gothic" charset="0"/>
              </a:rPr>
              <a:t>Camera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4972421" y="2529393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atin typeface="Century Gothic" charset="0"/>
                <a:ea typeface="Century Gothic" charset="0"/>
                <a:cs typeface="Century Gothic" charset="0"/>
              </a:rPr>
              <a:t>Server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9377586" y="2529393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atin typeface="Century Gothic" charset="0"/>
                <a:ea typeface="Century Gothic" charset="0"/>
                <a:cs typeface="Century Gothic" charset="0"/>
              </a:rPr>
              <a:t>Client</a:t>
            </a: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331029" y="2896441"/>
            <a:ext cx="140023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2193951" y="3395796"/>
            <a:ext cx="1" cy="966045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7085460" y="2896441"/>
            <a:ext cx="2189169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060938" y="3424379"/>
            <a:ext cx="3750635" cy="6235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smtClean="0">
                <a:latin typeface="Century Gothic" charset="0"/>
                <a:ea typeface="Century Gothic" charset="0"/>
                <a:cs typeface="Century Gothic" charset="0"/>
              </a:rPr>
              <a:t>Person Detection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4060938" y="4385322"/>
            <a:ext cx="3750635" cy="63745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smtClean="0">
                <a:latin typeface="Century Gothic" charset="0"/>
                <a:ea typeface="Century Gothic" charset="0"/>
                <a:cs typeface="Century Gothic" charset="0"/>
              </a:rPr>
              <a:t>Person Identification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4060938" y="5400686"/>
            <a:ext cx="3750950" cy="6248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 smtClean="0">
                <a:latin typeface="Century Gothic" charset="0"/>
                <a:ea typeface="Century Gothic" charset="0"/>
                <a:cs typeface="Century Gothic" charset="0"/>
              </a:rPr>
              <a:t>Update [In / Out] status </a:t>
            </a:r>
          </a:p>
        </p:txBody>
      </p:sp>
      <p:sp>
        <p:nvSpPr>
          <p:cNvPr id="15" name="下矢印 14"/>
          <p:cNvSpPr/>
          <p:nvPr/>
        </p:nvSpPr>
        <p:spPr>
          <a:xfrm>
            <a:off x="5524121" y="4125721"/>
            <a:ext cx="824268" cy="20825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883485" y="1736179"/>
            <a:ext cx="2634882" cy="3952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Photo &amp; Time Stamp</a:t>
            </a:r>
            <a:endParaRPr kumimoji="1" lang="ja-JP" altLang="en-US" b="1" dirty="0" smtClean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2" name="下矢印 31"/>
          <p:cNvSpPr/>
          <p:nvPr/>
        </p:nvSpPr>
        <p:spPr>
          <a:xfrm>
            <a:off x="5524121" y="5121836"/>
            <a:ext cx="824268" cy="20825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856931" y="3717286"/>
            <a:ext cx="1106289" cy="3952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Detect</a:t>
            </a:r>
            <a:endParaRPr kumimoji="1" lang="ja-JP" altLang="en-US" b="1" dirty="0" smtClean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8212610" y="2297389"/>
            <a:ext cx="808799" cy="3952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API</a:t>
            </a:r>
            <a:endParaRPr kumimoji="1" lang="ja-JP" altLang="en-US" b="1" dirty="0" smtClean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2" name="角丸四角形 41"/>
          <p:cNvSpPr/>
          <p:nvPr/>
        </p:nvSpPr>
        <p:spPr>
          <a:xfrm>
            <a:off x="1222184" y="5391512"/>
            <a:ext cx="1866390" cy="72855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ensor (Out)</a:t>
            </a:r>
            <a:endParaRPr kumimoji="1" lang="ja-JP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476170" y="1618338"/>
            <a:ext cx="7560000" cy="485922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Client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22" b="49650"/>
          <a:stretch/>
        </p:blipFill>
        <p:spPr>
          <a:xfrm>
            <a:off x="5264125" y="2468801"/>
            <a:ext cx="5937275" cy="2491882"/>
          </a:xfrm>
          <a:prstGeom prst="rect">
            <a:avLst/>
          </a:prstGeom>
          <a:effectLst>
            <a:outerShdw blurRad="50800" dist="38100" dir="37800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角丸四角形 5"/>
          <p:cNvSpPr/>
          <p:nvPr/>
        </p:nvSpPr>
        <p:spPr>
          <a:xfrm>
            <a:off x="2082830" y="5546419"/>
            <a:ext cx="8026340" cy="587039"/>
          </a:xfrm>
          <a:prstGeom prst="roundRect">
            <a:avLst>
              <a:gd name="adj" fmla="val 95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研究室滞在時間の算出・表示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1130338" y="2095333"/>
            <a:ext cx="3656991" cy="3169000"/>
            <a:chOff x="1130339" y="1964703"/>
            <a:chExt cx="3133186" cy="2777077"/>
          </a:xfrm>
        </p:grpSpPr>
        <p:sp>
          <p:nvSpPr>
            <p:cNvPr id="8" name="角丸四角形 7"/>
            <p:cNvSpPr/>
            <p:nvPr/>
          </p:nvSpPr>
          <p:spPr>
            <a:xfrm>
              <a:off x="1139940" y="1964703"/>
              <a:ext cx="1696798" cy="791577"/>
            </a:xfrm>
            <a:prstGeom prst="round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b="1" dirty="0" smtClean="0"/>
                <a:t>Server</a:t>
              </a:r>
              <a:endParaRPr lang="en-US" altLang="ja-JP" b="1" dirty="0" smtClean="0"/>
            </a:p>
          </p:txBody>
        </p:sp>
        <p:sp>
          <p:nvSpPr>
            <p:cNvPr id="9" name="角丸四角形 8"/>
            <p:cNvSpPr/>
            <p:nvPr/>
          </p:nvSpPr>
          <p:spPr>
            <a:xfrm>
              <a:off x="1130339" y="3950165"/>
              <a:ext cx="1706399" cy="791615"/>
            </a:xfrm>
            <a:prstGeom prst="round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b="1" dirty="0" smtClean="0"/>
                <a:t>Client</a:t>
              </a:r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2621884" y="2134630"/>
              <a:ext cx="1641641" cy="50121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b="1" smtClean="0"/>
                <a:t>PHP</a:t>
              </a:r>
              <a:endParaRPr kumimoji="1" lang="ja-JP" altLang="en-US" sz="2000" b="1" dirty="0" smtClean="0"/>
            </a:p>
          </p:txBody>
        </p:sp>
        <p:sp>
          <p:nvSpPr>
            <p:cNvPr id="13" name="角丸四角形 12"/>
            <p:cNvSpPr/>
            <p:nvPr/>
          </p:nvSpPr>
          <p:spPr>
            <a:xfrm>
              <a:off x="2621883" y="4095663"/>
              <a:ext cx="1641641" cy="50061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b="1" dirty="0" smtClean="0"/>
                <a:t>Python</a:t>
              </a:r>
              <a:endParaRPr kumimoji="1" lang="ja-JP" altLang="en-US" b="1" dirty="0" smtClean="0"/>
            </a:p>
          </p:txBody>
        </p:sp>
        <p:cxnSp>
          <p:nvCxnSpPr>
            <p:cNvPr id="16" name="直線矢印コネクタ 15"/>
            <p:cNvCxnSpPr>
              <a:stCxn id="13" idx="0"/>
              <a:endCxn id="11" idx="2"/>
            </p:cNvCxnSpPr>
            <p:nvPr/>
          </p:nvCxnSpPr>
          <p:spPr>
            <a:xfrm flipV="1">
              <a:off x="3442704" y="2635844"/>
              <a:ext cx="1" cy="145981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>
              <a:stCxn id="8" idx="2"/>
              <a:endCxn id="9" idx="0"/>
            </p:cNvCxnSpPr>
            <p:nvPr/>
          </p:nvCxnSpPr>
          <p:spPr>
            <a:xfrm flipH="1">
              <a:off x="1983539" y="2756280"/>
              <a:ext cx="4800" cy="119388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/>
          </p:nvSpPr>
          <p:spPr>
            <a:xfrm>
              <a:off x="1429876" y="3114484"/>
              <a:ext cx="1107323" cy="3986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600" b="1" dirty="0" smtClean="0">
                  <a:solidFill>
                    <a:srgbClr val="FF0000"/>
                  </a:solidFill>
                </a:rPr>
                <a:t>JSON</a:t>
              </a:r>
              <a:endParaRPr kumimoji="1" lang="ja-JP" altLang="en-US" sz="16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704040" y="3109033"/>
              <a:ext cx="1477325" cy="3986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600" b="1" dirty="0" smtClean="0">
                  <a:solidFill>
                    <a:srgbClr val="FF0000"/>
                  </a:solidFill>
                </a:rPr>
                <a:t>Request</a:t>
              </a:r>
              <a:endParaRPr kumimoji="1" lang="ja-JP" altLang="en-US" sz="1600" b="1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77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研究室在室者一覧を表示する　</a:t>
            </a:r>
            <a:r>
              <a:rPr lang="en-US" altLang="ja-JP" b="1" dirty="0" smtClean="0">
                <a:solidFill>
                  <a:srgbClr val="FF0000"/>
                </a:solidFill>
                <a:ea typeface="Century Gothic" charset="0"/>
                <a:cs typeface="Century Gothic" charset="0"/>
              </a:rPr>
              <a:t>&gt;&gt; </a:t>
            </a:r>
            <a:r>
              <a:rPr lang="en-US" altLang="ja-JP" b="1" dirty="0" err="1" smtClean="0">
                <a:solidFill>
                  <a:srgbClr val="FF0000"/>
                </a:solidFill>
                <a:ea typeface="Century Gothic" charset="0"/>
                <a:cs typeface="Century Gothic" charset="0"/>
              </a:rPr>
              <a:t>lsLab</a:t>
            </a:r>
            <a:endParaRPr kumimoji="1" lang="en-US" altLang="ja-JP" b="1" dirty="0" smtClean="0">
              <a:solidFill>
                <a:srgbClr val="FF0000"/>
              </a:solidFill>
              <a:ea typeface="Century Gothic" charset="0"/>
              <a:cs typeface="Century Gothic" charset="0"/>
            </a:endParaRPr>
          </a:p>
          <a:p>
            <a:pPr>
              <a:spcBef>
                <a:spcPts val="2700"/>
              </a:spcBef>
            </a:pPr>
            <a:r>
              <a:rPr lang="en-US" altLang="ja-JP" dirty="0" smtClean="0"/>
              <a:t>Sensor </a:t>
            </a:r>
            <a:r>
              <a:rPr lang="ja-JP" altLang="en-US" dirty="0" smtClean="0"/>
              <a:t>−</a:t>
            </a:r>
            <a:r>
              <a:rPr lang="en-US" altLang="ja-JP" dirty="0" smtClean="0"/>
              <a:t>&gt; Camera, Server, Client</a:t>
            </a:r>
            <a:r>
              <a:rPr lang="ja-JP" altLang="en-US" dirty="0" smtClean="0"/>
              <a:t>の大枠は完成</a:t>
            </a:r>
            <a:endParaRPr lang="en-US" altLang="ja-JP" dirty="0"/>
          </a:p>
          <a:p>
            <a:pPr lvl="1"/>
            <a:r>
              <a:rPr lang="ja-JP" altLang="en-US" dirty="0" smtClean="0"/>
              <a:t>センサの検出範囲を狭める</a:t>
            </a:r>
            <a:r>
              <a:rPr lang="en-US" altLang="ja-JP" dirty="0" smtClean="0"/>
              <a:t>           </a:t>
            </a:r>
            <a:r>
              <a:rPr lang="ja-JP" altLang="en-US" smtClean="0"/>
              <a:t>　</a:t>
            </a:r>
            <a:r>
              <a:rPr lang="ja-JP" altLang="en-US" dirty="0" smtClean="0"/>
              <a:t>　　（優先順位：低）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yolo</a:t>
            </a:r>
            <a:r>
              <a:rPr kumimoji="1" lang="ja-JP" altLang="en-US" dirty="0" smtClean="0"/>
              <a:t>で人物検出　　　　　　　　　　　（優先順位：</a:t>
            </a:r>
            <a:r>
              <a:rPr lang="ja-JP" altLang="en-US" dirty="0" smtClean="0"/>
              <a:t>高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データセットの準備・識別</a:t>
            </a:r>
            <a:r>
              <a:rPr kumimoji="1" lang="ja-JP" altLang="en-US" dirty="0" smtClean="0"/>
              <a:t>器の精度向上（優先順位：</a:t>
            </a:r>
            <a:r>
              <a:rPr lang="ja-JP" altLang="en-US" dirty="0" smtClean="0"/>
              <a:t>高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研究室滞在時間の算出・表示　　　　　（優先順位：</a:t>
            </a:r>
            <a:r>
              <a:rPr lang="ja-JP" altLang="en-US" dirty="0" smtClean="0"/>
              <a:t>中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3565512"/>
            <a:ext cx="3457302" cy="2827304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00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50471" y="2944923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ja-JP" altLang="en-US" sz="8000" dirty="0" smtClean="0"/>
              <a:t>ゲリラ豪雨予測</a:t>
            </a:r>
            <a:endParaRPr kumimoji="1" lang="ja-JP" altLang="en-US" sz="8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20113" y="1636639"/>
            <a:ext cx="1919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i="1" dirty="0" smtClean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IDEA 2</a:t>
            </a:r>
            <a:endParaRPr kumimoji="1" lang="ja-JP" altLang="en-US" sz="4400" b="1" i="1" dirty="0">
              <a:solidFill>
                <a:schemeClr val="tx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用いたデータ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517" y="3419436"/>
            <a:ext cx="3917769" cy="2735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167051"/>
          </a:xfrm>
        </p:spPr>
        <p:txBody>
          <a:bodyPr>
            <a:normAutofit/>
          </a:bodyPr>
          <a:lstStyle/>
          <a:p>
            <a:pPr>
              <a:spcBef>
                <a:spcPts val="2100"/>
              </a:spcBef>
            </a:pPr>
            <a:r>
              <a:rPr lang="ja-JP" altLang="en-US" sz="2000" dirty="0" smtClean="0"/>
              <a:t>データ：気象庁</a:t>
            </a:r>
            <a:r>
              <a:rPr lang="en-US" altLang="ja-JP" sz="2000" dirty="0" smtClean="0"/>
              <a:t>&gt;</a:t>
            </a:r>
            <a:r>
              <a:rPr lang="ja-JP" altLang="en-US" sz="2000" dirty="0" smtClean="0"/>
              <a:t>過去の気象データ</a:t>
            </a:r>
            <a:r>
              <a:rPr lang="en-US" altLang="ja-JP" sz="2000" dirty="0" smtClean="0"/>
              <a:t>&gt;</a:t>
            </a:r>
            <a:r>
              <a:rPr lang="ja-JP" altLang="en-US" sz="2000" dirty="0" smtClean="0"/>
              <a:t>高知市</a:t>
            </a:r>
            <a:endParaRPr lang="en-US" altLang="ja-JP" sz="2000" dirty="0" smtClean="0"/>
          </a:p>
          <a:p>
            <a:pPr indent="1022350">
              <a:spcBef>
                <a:spcPts val="300"/>
              </a:spcBef>
            </a:pPr>
            <a:r>
              <a:rPr lang="ja-JP" altLang="en-US" sz="2000" dirty="0" smtClean="0"/>
              <a:t>気温、雨量、風速、湿度</a:t>
            </a:r>
            <a:endParaRPr lang="en-US" altLang="ja-JP" sz="2000" dirty="0" smtClean="0"/>
          </a:p>
          <a:p>
            <a:pPr indent="12700">
              <a:spcBef>
                <a:spcPts val="2100"/>
              </a:spcBef>
            </a:pPr>
            <a:r>
              <a:rPr lang="ja-JP" altLang="en-US" sz="2000" dirty="0" smtClean="0"/>
              <a:t>期間：</a:t>
            </a:r>
            <a:r>
              <a:rPr lang="en-US" altLang="ja-JP" sz="2000" dirty="0" smtClean="0"/>
              <a:t>2013〜2016</a:t>
            </a:r>
            <a:r>
              <a:rPr lang="ja-JP" altLang="en-US" sz="2000" dirty="0" smtClean="0"/>
              <a:t>年</a:t>
            </a:r>
            <a:endParaRPr lang="en-US" altLang="ja-JP" sz="2000" dirty="0" smtClean="0"/>
          </a:p>
          <a:p>
            <a:pPr indent="763588">
              <a:spcBef>
                <a:spcPts val="300"/>
              </a:spcBef>
            </a:pPr>
            <a:r>
              <a:rPr lang="en-US" altLang="ja-JP" sz="2000" dirty="0" smtClean="0"/>
              <a:t>2013〜2015</a:t>
            </a:r>
            <a:r>
              <a:rPr lang="ja-JP" altLang="en-US" sz="2000" dirty="0" smtClean="0"/>
              <a:t>年教師用、</a:t>
            </a:r>
            <a:r>
              <a:rPr lang="en-US" altLang="ja-JP" sz="2000" dirty="0" smtClean="0"/>
              <a:t>2016</a:t>
            </a:r>
            <a:r>
              <a:rPr lang="ja-JP" altLang="en-US" sz="2000" dirty="0" smtClean="0"/>
              <a:t>年はテスト用</a:t>
            </a:r>
            <a:endParaRPr lang="en-US" altLang="ja-JP" sz="2000" dirty="0" smtClean="0"/>
          </a:p>
          <a:p>
            <a:pPr>
              <a:spcBef>
                <a:spcPts val="2100"/>
              </a:spcBef>
            </a:pPr>
            <a:r>
              <a:rPr lang="ja-JP" altLang="en-US" sz="2000" dirty="0" smtClean="0"/>
              <a:t>特徴：</a:t>
            </a:r>
            <a:r>
              <a:rPr kumimoji="1" lang="ja-JP" altLang="en-US" sz="1800" dirty="0" smtClean="0"/>
              <a:t>雨量、気温、風速、湿度</a:t>
            </a:r>
            <a:r>
              <a:rPr kumimoji="1" lang="en-US" altLang="ja-JP" sz="1800" dirty="0" smtClean="0"/>
              <a:t>/1</a:t>
            </a:r>
            <a:r>
              <a:rPr kumimoji="1" lang="ja-JP" altLang="en-US" sz="1800" dirty="0" smtClean="0"/>
              <a:t>時間</a:t>
            </a:r>
            <a:endParaRPr kumimoji="1" lang="en-US" altLang="ja-JP" sz="1800" dirty="0" smtClean="0"/>
          </a:p>
          <a:p>
            <a:pPr indent="763588">
              <a:spcBef>
                <a:spcPts val="300"/>
              </a:spcBef>
            </a:pPr>
            <a:r>
              <a:rPr lang="ja-JP" altLang="en-US" sz="1800" dirty="0" smtClean="0"/>
              <a:t>気温、風速、湿度の１時間前との差</a:t>
            </a:r>
            <a:endParaRPr lang="en-US" altLang="ja-JP" sz="1800" dirty="0" smtClean="0"/>
          </a:p>
          <a:p>
            <a:pPr>
              <a:spcBef>
                <a:spcPts val="4500"/>
              </a:spcBef>
            </a:pPr>
            <a:r>
              <a:rPr lang="ja-JP" altLang="en-US" sz="2000" dirty="0" smtClean="0"/>
              <a:t>ラベル：</a:t>
            </a:r>
            <a:r>
              <a:rPr kumimoji="1" lang="ja-JP" altLang="en-US" sz="1800" dirty="0" smtClean="0"/>
              <a:t>１時間の雨量が</a:t>
            </a:r>
            <a:r>
              <a:rPr kumimoji="1" lang="en-US" altLang="ja-JP" sz="1800" dirty="0" smtClean="0"/>
              <a:t>10mm</a:t>
            </a:r>
            <a:r>
              <a:rPr kumimoji="1" lang="ja-JP" altLang="en-US" sz="1800" dirty="0" smtClean="0"/>
              <a:t>以上か否か</a:t>
            </a:r>
            <a:r>
              <a:rPr lang="ja-JP" altLang="en-US" sz="1800" dirty="0" smtClean="0"/>
              <a:t>（</a:t>
            </a:r>
            <a:r>
              <a:rPr lang="en-US" altLang="ja-JP" sz="1800" dirty="0" smtClean="0"/>
              <a:t>MLP</a:t>
            </a:r>
            <a:r>
              <a:rPr lang="ja-JP" altLang="en-US" sz="1800" dirty="0" smtClean="0"/>
              <a:t>）</a:t>
            </a:r>
            <a:endParaRPr kumimoji="1" lang="en-US" altLang="ja-JP" sz="1800" dirty="0" smtClean="0"/>
          </a:p>
          <a:p>
            <a:pPr indent="1022350">
              <a:spcBef>
                <a:spcPts val="300"/>
              </a:spcBef>
            </a:pPr>
            <a:r>
              <a:rPr lang="ja-JP" altLang="en-US" sz="1800" dirty="0" smtClean="0"/>
              <a:t>１時間後の雨量（</a:t>
            </a:r>
            <a:r>
              <a:rPr lang="en-US" altLang="ja-JP" sz="1800" dirty="0" smtClean="0"/>
              <a:t>Regression</a:t>
            </a:r>
            <a:r>
              <a:rPr lang="ja-JP" altLang="en-US" sz="1800" dirty="0" smtClean="0"/>
              <a:t>）</a:t>
            </a:r>
            <a:endParaRPr kumimoji="1" lang="ja-JP" altLang="en-US" sz="1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95169" y="4602342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>
                <a:latin typeface="Yu Gothic Medium" charset="-128"/>
                <a:ea typeface="Yu Gothic Medium" charset="-128"/>
                <a:cs typeface="Yu Gothic Medium" charset="-128"/>
              </a:rPr>
              <a:t>（ゲリラ</a:t>
            </a:r>
            <a:r>
              <a:rPr kumimoji="1" lang="ja-JP" altLang="en-US" dirty="0" smtClean="0">
                <a:latin typeface="Yu Gothic Medium" charset="-128"/>
                <a:ea typeface="Yu Gothic Medium" charset="-128"/>
                <a:cs typeface="Yu Gothic Medium" charset="-128"/>
              </a:rPr>
              <a:t>豪雨が来る</a:t>
            </a:r>
            <a:r>
              <a:rPr kumimoji="1" lang="ja-JP" altLang="en-US" smtClean="0">
                <a:latin typeface="Yu Gothic Medium" charset="-128"/>
                <a:ea typeface="Yu Gothic Medium" charset="-128"/>
                <a:cs typeface="Yu Gothic Medium" charset="-128"/>
              </a:rPr>
              <a:t>直前は「冷たい風が吹く」）</a:t>
            </a:r>
            <a:endParaRPr kumimoji="1" lang="ja-JP" altLang="en-US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259" y="403023"/>
            <a:ext cx="1680045" cy="1911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968" y="657276"/>
            <a:ext cx="1408905" cy="1928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7"/>
          <a:stretch/>
        </p:blipFill>
        <p:spPr>
          <a:xfrm>
            <a:off x="8049541" y="838613"/>
            <a:ext cx="1393250" cy="1928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下矢印 12"/>
          <p:cNvSpPr/>
          <p:nvPr/>
        </p:nvSpPr>
        <p:spPr>
          <a:xfrm>
            <a:off x="8853601" y="2930432"/>
            <a:ext cx="1383600" cy="37636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74" y="1011860"/>
            <a:ext cx="1608991" cy="2120259"/>
          </a:xfrm>
          <a:prstGeom prst="rect">
            <a:avLst/>
          </a:prstGeom>
          <a:effectLst>
            <a:outerShdw blurRad="50800" dist="38100" dir="38400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00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識別率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1902473" y="5283476"/>
            <a:ext cx="8387051" cy="587039"/>
          </a:xfrm>
          <a:prstGeom prst="roundRect">
            <a:avLst>
              <a:gd name="adj" fmla="val 95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データ標準化・より良い結果を得られる</a:t>
            </a:r>
            <a:r>
              <a:rPr kumimoji="1" lang="ja-JP" altLang="en-US" smtClean="0">
                <a:solidFill>
                  <a:schemeClr val="bg1"/>
                </a:solidFill>
              </a:rPr>
              <a:t>パラメータや特徴抽出の</a:t>
            </a:r>
            <a:r>
              <a:rPr kumimoji="1" lang="ja-JP" altLang="en-US" dirty="0" smtClean="0">
                <a:solidFill>
                  <a:schemeClr val="bg1"/>
                </a:solidFill>
              </a:rPr>
              <a:t>探索</a:t>
            </a:r>
            <a:endParaRPr kumimoji="1" lang="en-US" altLang="ja-JP" dirty="0" smtClean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" y="2014194"/>
            <a:ext cx="10678271" cy="2832126"/>
          </a:xfrm>
          <a:prstGeom prst="rect">
            <a:avLst/>
          </a:prstGeom>
          <a:effectLst>
            <a:outerShdw blurRad="50800" dist="38100" dir="55200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0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ゲリラ豪雨予測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6800" y="2658219"/>
            <a:ext cx="6962775" cy="3418451"/>
          </a:xfrm>
        </p:spPr>
        <p:txBody>
          <a:bodyPr/>
          <a:lstStyle/>
          <a:p>
            <a:pPr marL="342900" indent="-342900">
              <a:buFont typeface="Wingdings" charset="2"/>
              <a:buChar char="Ø"/>
            </a:pPr>
            <a:r>
              <a:rPr lang="ja-JP" altLang="en-US" dirty="0" smtClean="0"/>
              <a:t>高知工科大学近辺は雨雲が発生しやすい？</a:t>
            </a:r>
            <a:endParaRPr lang="en-US" altLang="ja-JP" dirty="0"/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ja-JP" altLang="en-US" dirty="0" smtClean="0"/>
              <a:t>工科大生のほとんどが自転車・原付で通学</a:t>
            </a:r>
            <a:endParaRPr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1066800" y="1988816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背景</a:t>
            </a:r>
            <a:endParaRPr kumimoji="1" lang="ja-JP" altLang="en-US" sz="1600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66800" y="3980677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latin typeface="Yu Gothic Medium" charset="-128"/>
                <a:ea typeface="Yu Gothic Medium" charset="-128"/>
                <a:cs typeface="Yu Gothic Medium" charset="-128"/>
              </a:rPr>
              <a:t>ゲリラ豪雨を</a:t>
            </a:r>
            <a:r>
              <a:rPr kumimoji="1" lang="ja-JP" altLang="en-US" sz="2400" b="1" smtClean="0">
                <a:latin typeface="Yu Gothic Medium" charset="-128"/>
                <a:ea typeface="Yu Gothic Medium" charset="-128"/>
                <a:cs typeface="Yu Gothic Medium" charset="-128"/>
              </a:rPr>
              <a:t>予測して濡れず</a:t>
            </a:r>
            <a:r>
              <a:rPr kumimoji="1" lang="ja-JP" altLang="en-US" sz="2400" b="1" dirty="0" smtClean="0">
                <a:latin typeface="Yu Gothic Medium" charset="-128"/>
                <a:ea typeface="Yu Gothic Medium" charset="-128"/>
                <a:cs typeface="Yu Gothic Medium" charset="-128"/>
              </a:rPr>
              <a:t>に帰りたい！！！</a:t>
            </a:r>
            <a:endParaRPr kumimoji="1" lang="ja-JP" altLang="en-US" sz="2400" b="1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>
            <a:off x="1136766" y="4385188"/>
            <a:ext cx="6336000" cy="0"/>
          </a:xfrm>
          <a:prstGeom prst="line">
            <a:avLst/>
          </a:prstGeom>
          <a:ln w="50800" cap="rnd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48" y="1473398"/>
            <a:ext cx="2628900" cy="4675938"/>
          </a:xfrm>
          <a:prstGeom prst="rect">
            <a:avLst/>
          </a:prstGeom>
        </p:spPr>
      </p:pic>
      <p:sp>
        <p:nvSpPr>
          <p:cNvPr id="9" name="雲 8"/>
          <p:cNvSpPr/>
          <p:nvPr/>
        </p:nvSpPr>
        <p:spPr>
          <a:xfrm>
            <a:off x="9672791" y="3381675"/>
            <a:ext cx="985684" cy="571500"/>
          </a:xfrm>
          <a:prstGeom prst="cloud">
            <a:avLst/>
          </a:prstGeom>
          <a:solidFill>
            <a:srgbClr val="FF0000">
              <a:alpha val="4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9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ゲリラ豪雨予測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28900" y="2103120"/>
            <a:ext cx="8496299" cy="435483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高知工科大学付近のゲリラ豪雨の予測</a:t>
            </a:r>
            <a:endParaRPr lang="en-US" altLang="ja-JP" dirty="0" smtClean="0"/>
          </a:p>
          <a:p>
            <a:pPr marL="493713" indent="-311150">
              <a:buFont typeface="Wingdings" charset="2"/>
              <a:buChar char="Ø"/>
            </a:pPr>
            <a:r>
              <a:rPr lang="ja-JP" altLang="en-US" sz="1800" dirty="0" smtClean="0"/>
              <a:t>気温差を利用して数時間前に警告</a:t>
            </a:r>
            <a:endParaRPr lang="en-US" altLang="ja-JP" sz="1800" dirty="0"/>
          </a:p>
          <a:p>
            <a:pPr>
              <a:spcBef>
                <a:spcPts val="2700"/>
              </a:spcBef>
            </a:pPr>
            <a:r>
              <a:rPr kumimoji="1" lang="en-US" altLang="ja-JP" dirty="0" smtClean="0"/>
              <a:t>Raspberry Pi</a:t>
            </a:r>
          </a:p>
          <a:p>
            <a:pPr marL="493713" indent="-311150">
              <a:buFont typeface="Wingdings" charset="2"/>
              <a:buChar char="Ø"/>
            </a:pPr>
            <a:r>
              <a:rPr lang="ja-JP" altLang="en-US" sz="1800" dirty="0" smtClean="0"/>
              <a:t>温湿度センサーモジュール</a:t>
            </a:r>
            <a:endParaRPr lang="en-US" altLang="ja-JP" sz="1800" dirty="0" smtClean="0"/>
          </a:p>
          <a:p>
            <a:pPr marL="493713" indent="-311150">
              <a:buFont typeface="Wingdings" charset="2"/>
              <a:buChar char="Ø"/>
            </a:pPr>
            <a:r>
              <a:rPr lang="ja-JP" altLang="en-US" sz="1800" dirty="0" smtClean="0"/>
              <a:t>光センサー</a:t>
            </a:r>
            <a:endParaRPr lang="en-US" altLang="ja-JP" dirty="0" smtClean="0"/>
          </a:p>
          <a:p>
            <a:pPr>
              <a:spcBef>
                <a:spcPts val="2100"/>
              </a:spcBef>
            </a:pPr>
            <a:r>
              <a:rPr lang="ja-JP" altLang="en-US" dirty="0" smtClean="0"/>
              <a:t>気象庁</a:t>
            </a:r>
            <a:r>
              <a:rPr lang="en-US" altLang="ja-JP" dirty="0" smtClean="0"/>
              <a:t> &gt; </a:t>
            </a:r>
            <a:r>
              <a:rPr lang="ja-JP" altLang="en-US" dirty="0" smtClean="0"/>
              <a:t>過去の気象データ</a:t>
            </a:r>
            <a:r>
              <a:rPr lang="en-US" altLang="ja-JP" dirty="0" smtClean="0"/>
              <a:t> &gt; </a:t>
            </a:r>
            <a:r>
              <a:rPr lang="ja-JP" altLang="en-US" dirty="0" smtClean="0"/>
              <a:t>高知県南国市後免町</a:t>
            </a:r>
            <a:endParaRPr lang="en-US" altLang="ja-JP" dirty="0" smtClean="0"/>
          </a:p>
          <a:p>
            <a:pPr>
              <a:spcBef>
                <a:spcPts val="2700"/>
              </a:spcBef>
            </a:pPr>
            <a:r>
              <a:rPr lang="ja-JP" altLang="en-US" dirty="0" smtClean="0"/>
              <a:t>一昨年のデータから気象変化の特徴を学習</a:t>
            </a:r>
            <a:endParaRPr lang="en-US" altLang="ja-JP" dirty="0" smtClean="0"/>
          </a:p>
          <a:p>
            <a:pPr>
              <a:spcBef>
                <a:spcPts val="300"/>
              </a:spcBef>
            </a:pPr>
            <a:r>
              <a:rPr lang="ja-JP" altLang="en-US" dirty="0" smtClean="0">
                <a:latin typeface="Tsukushi B Round Gothic" charset="-128"/>
                <a:ea typeface="Tsukushi B Round Gothic" charset="-128"/>
                <a:cs typeface="Tsukushi B Round Gothic" charset="-128"/>
              </a:rPr>
              <a:t>⇨</a:t>
            </a:r>
            <a:r>
              <a:rPr lang="en-US" altLang="ja-JP" dirty="0" smtClean="0">
                <a:latin typeface="Tsukushi B Round Gothic" charset="-128"/>
                <a:ea typeface="Tsukushi B Round Gothic" charset="-128"/>
                <a:cs typeface="Tsukushi B Round Gothic" charset="-128"/>
              </a:rPr>
              <a:t> </a:t>
            </a:r>
            <a:r>
              <a:rPr lang="ja-JP" altLang="en-US" dirty="0" smtClean="0"/>
              <a:t>去年のデータを用いて識別率算出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1066800" y="2103120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smtClean="0"/>
              <a:t>概要</a:t>
            </a:r>
            <a:endParaRPr kumimoji="1" lang="ja-JP" altLang="en-US" sz="1600" i="1"/>
          </a:p>
        </p:txBody>
      </p:sp>
      <p:sp>
        <p:nvSpPr>
          <p:cNvPr id="6" name="正方形/長方形 5"/>
          <p:cNvSpPr/>
          <p:nvPr/>
        </p:nvSpPr>
        <p:spPr>
          <a:xfrm>
            <a:off x="1066800" y="3271020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使用機器</a:t>
            </a:r>
            <a:endParaRPr kumimoji="1" lang="ja-JP" altLang="en-US" sz="1600" i="1" dirty="0"/>
          </a:p>
        </p:txBody>
      </p:sp>
      <p:sp>
        <p:nvSpPr>
          <p:cNvPr id="7" name="正方形/長方形 6"/>
          <p:cNvSpPr/>
          <p:nvPr/>
        </p:nvSpPr>
        <p:spPr>
          <a:xfrm>
            <a:off x="1066800" y="4637858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使用データ</a:t>
            </a:r>
            <a:endParaRPr kumimoji="1" lang="ja-JP" altLang="en-US" sz="1600" i="1" dirty="0"/>
          </a:p>
        </p:txBody>
      </p:sp>
      <p:sp>
        <p:nvSpPr>
          <p:cNvPr id="8" name="正方形/長方形 7"/>
          <p:cNvSpPr/>
          <p:nvPr/>
        </p:nvSpPr>
        <p:spPr>
          <a:xfrm>
            <a:off x="1066800" y="5347471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機械学習</a:t>
            </a:r>
            <a:endParaRPr kumimoji="1" lang="ja-JP" altLang="en-US" sz="1600" i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3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50471" y="2944923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altLang="ja-JP" sz="8000" dirty="0" smtClean="0"/>
              <a:t>&gt;&gt; </a:t>
            </a:r>
            <a:r>
              <a:rPr lang="en-US" altLang="ja-JP" sz="8000" dirty="0" err="1" smtClean="0"/>
              <a:t>lsLab</a:t>
            </a:r>
            <a:endParaRPr kumimoji="1" lang="ja-JP" altLang="en-US" sz="8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56556" y="1649701"/>
            <a:ext cx="14462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i="1" smtClean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IDEA</a:t>
            </a:r>
            <a:endParaRPr kumimoji="1" lang="ja-JP" altLang="en-US" sz="4400" b="1" i="1" dirty="0">
              <a:solidFill>
                <a:schemeClr val="tx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&gt;&gt; </a:t>
            </a:r>
            <a:r>
              <a:rPr lang="en-US" altLang="ja-JP" dirty="0" err="1" smtClean="0"/>
              <a:t>lsLab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86038" y="3187337"/>
            <a:ext cx="8539161" cy="2847703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lsLab</a:t>
            </a:r>
            <a:r>
              <a:rPr lang="ja-JP" altLang="en-US" dirty="0" smtClean="0"/>
              <a:t>コマンドで研究室在室者一覧を表示</a:t>
            </a:r>
            <a:endParaRPr lang="en-US" altLang="ja-JP" sz="1800" dirty="0" smtClean="0"/>
          </a:p>
          <a:p>
            <a:pPr>
              <a:spcBef>
                <a:spcPts val="2700"/>
              </a:spcBef>
            </a:pPr>
            <a:r>
              <a:rPr kumimoji="1" lang="en-US" altLang="ja-JP" dirty="0" smtClean="0"/>
              <a:t>Raspberry </a:t>
            </a:r>
            <a:r>
              <a:rPr kumimoji="1" lang="en-US" altLang="ja-JP" dirty="0" smtClean="0"/>
              <a:t>Pi</a:t>
            </a:r>
          </a:p>
          <a:p>
            <a:pPr marL="493713" indent="-268288">
              <a:buFont typeface="Wingdings" charset="2"/>
              <a:buChar char="Ø"/>
            </a:pPr>
            <a:r>
              <a:rPr lang="ja-JP" altLang="en-US" sz="1800" dirty="0" smtClean="0"/>
              <a:t>人体感知センサーモジュール</a:t>
            </a:r>
            <a:endParaRPr lang="en-US" altLang="ja-JP" sz="1800" dirty="0" smtClean="0"/>
          </a:p>
          <a:p>
            <a:r>
              <a:rPr lang="en-US" altLang="ja-JP" dirty="0" smtClean="0"/>
              <a:t>USB</a:t>
            </a:r>
            <a:r>
              <a:rPr lang="ja-JP" altLang="en-US" dirty="0" smtClean="0"/>
              <a:t>カメラ</a:t>
            </a:r>
            <a:endParaRPr lang="en-US" altLang="ja-JP" dirty="0" smtClean="0"/>
          </a:p>
          <a:p>
            <a:pPr>
              <a:spcBef>
                <a:spcPts val="2100"/>
              </a:spcBef>
            </a:pPr>
            <a:r>
              <a:rPr lang="ja-JP" altLang="en-US" dirty="0" smtClean="0"/>
              <a:t>識別したい人物</a:t>
            </a:r>
            <a:r>
              <a:rPr lang="ja-JP" altLang="en-US" dirty="0" smtClean="0"/>
              <a:t>の画像</a:t>
            </a:r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1066800" y="3183257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smtClean="0"/>
              <a:t>概要</a:t>
            </a:r>
            <a:endParaRPr kumimoji="1" lang="ja-JP" altLang="en-US" sz="1600" i="1"/>
          </a:p>
        </p:txBody>
      </p:sp>
      <p:sp>
        <p:nvSpPr>
          <p:cNvPr id="6" name="正方形/長方形 5"/>
          <p:cNvSpPr/>
          <p:nvPr/>
        </p:nvSpPr>
        <p:spPr>
          <a:xfrm>
            <a:off x="1066800" y="3941717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使用機器</a:t>
            </a:r>
            <a:endParaRPr kumimoji="1" lang="ja-JP" altLang="en-US" sz="1600" i="1" dirty="0"/>
          </a:p>
        </p:txBody>
      </p:sp>
      <p:sp>
        <p:nvSpPr>
          <p:cNvPr id="7" name="正方形/長方形 6"/>
          <p:cNvSpPr/>
          <p:nvPr/>
        </p:nvSpPr>
        <p:spPr>
          <a:xfrm>
            <a:off x="1066800" y="5438228"/>
            <a:ext cx="1398814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使用データ</a:t>
            </a:r>
            <a:endParaRPr kumimoji="1" lang="en-US" altLang="ja-JP" sz="1600" i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43503" y="1965402"/>
            <a:ext cx="987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latin typeface="Yu Gothic Medium" charset="-128"/>
                <a:ea typeface="Yu Gothic Medium" charset="-128"/>
                <a:cs typeface="Yu Gothic Medium" charset="-128"/>
              </a:rPr>
              <a:t>プライバシーを守りつつ</a:t>
            </a:r>
            <a:r>
              <a:rPr kumimoji="1" lang="ja-JP" altLang="en-US" sz="3200" dirty="0" smtClean="0">
                <a:latin typeface="Yu Gothic Medium" charset="-128"/>
                <a:ea typeface="Yu Gothic Medium" charset="-128"/>
                <a:cs typeface="Yu Gothic Medium" charset="-128"/>
              </a:rPr>
              <a:t>簡単</a:t>
            </a:r>
            <a:r>
              <a:rPr kumimoji="1" lang="ja-JP" altLang="en-US" sz="2800" dirty="0" smtClean="0">
                <a:latin typeface="Yu Gothic Medium" charset="-128"/>
                <a:ea typeface="Yu Gothic Medium" charset="-128"/>
                <a:cs typeface="Yu Gothic Medium" charset="-128"/>
              </a:rPr>
              <a:t>に</a:t>
            </a:r>
            <a:r>
              <a:rPr kumimoji="1" lang="ja-JP" altLang="en-US" sz="3200" dirty="0" smtClean="0">
                <a:latin typeface="Yu Gothic Medium" charset="-128"/>
                <a:ea typeface="Yu Gothic Medium" charset="-128"/>
                <a:cs typeface="Yu Gothic Medium" charset="-128"/>
              </a:rPr>
              <a:t>研究室在室者</a:t>
            </a:r>
            <a:r>
              <a:rPr kumimoji="1" lang="ja-JP" altLang="en-US" sz="2800" dirty="0" smtClean="0">
                <a:latin typeface="Yu Gothic Medium" charset="-128"/>
                <a:ea typeface="Yu Gothic Medium" charset="-128"/>
                <a:cs typeface="Yu Gothic Medium" charset="-128"/>
              </a:rPr>
              <a:t>を知りたい</a:t>
            </a:r>
            <a:endParaRPr kumimoji="1" lang="ja-JP" altLang="en-US" sz="2800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1419497" y="2419677"/>
            <a:ext cx="9292046" cy="0"/>
          </a:xfrm>
          <a:prstGeom prst="line">
            <a:avLst/>
          </a:prstGeom>
          <a:ln w="50800" cap="rnd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&gt;&gt; </a:t>
            </a:r>
            <a:r>
              <a:rPr lang="en-US" altLang="ja-JP" dirty="0" err="1"/>
              <a:t>lsLab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066800" y="2103120"/>
            <a:ext cx="1202870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仕組み</a:t>
            </a:r>
            <a:endParaRPr kumimoji="1" lang="ja-JP" altLang="en-US" sz="1600" i="1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65614" y="2103120"/>
            <a:ext cx="8659585" cy="3931920"/>
          </a:xfrm>
        </p:spPr>
        <p:txBody>
          <a:bodyPr/>
          <a:lstStyle/>
          <a:p>
            <a:r>
              <a:rPr lang="ja-JP" altLang="en-US" dirty="0" smtClean="0"/>
              <a:t>吉田研究室在室者の把握　その１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l="7567" t="71269"/>
          <a:stretch/>
        </p:blipFill>
        <p:spPr>
          <a:xfrm>
            <a:off x="1752264" y="4818964"/>
            <a:ext cx="3495048" cy="48157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7" b="93956" l="9670" r="896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66800" y="3402862"/>
            <a:ext cx="2595849" cy="207667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338" y="2909596"/>
            <a:ext cx="986532" cy="986532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684368" y="3975691"/>
            <a:ext cx="1812402" cy="461516"/>
          </a:xfrm>
          <a:prstGeom prst="rect">
            <a:avLst/>
          </a:prstGeom>
          <a:solidFill>
            <a:srgbClr val="4BBFF6"/>
          </a:solidFill>
          <a:ln>
            <a:solidFill>
              <a:srgbClr val="4BB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4684367" y="3974571"/>
            <a:ext cx="1818503" cy="4626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3738380" y="3688580"/>
            <a:ext cx="1091227" cy="1505244"/>
          </a:xfrm>
          <a:prstGeom prst="rect">
            <a:avLst/>
          </a:prstGeom>
          <a:noFill/>
          <a:ln w="412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6" name="三角形 5"/>
          <p:cNvSpPr/>
          <p:nvPr/>
        </p:nvSpPr>
        <p:spPr>
          <a:xfrm>
            <a:off x="1752264" y="5068908"/>
            <a:ext cx="1080459" cy="2316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000" y1="18667" x2="29667" y2="25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40360" y="3494258"/>
            <a:ext cx="1903835" cy="1903835"/>
          </a:xfrm>
          <a:prstGeom prst="rect">
            <a:avLst/>
          </a:prstGeom>
        </p:spPr>
      </p:pic>
      <p:cxnSp>
        <p:nvCxnSpPr>
          <p:cNvPr id="21" name="直線コネクタ 20"/>
          <p:cNvCxnSpPr/>
          <p:nvPr/>
        </p:nvCxnSpPr>
        <p:spPr>
          <a:xfrm flipV="1">
            <a:off x="4829607" y="2916554"/>
            <a:ext cx="2082771" cy="78804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4829607" y="5184723"/>
            <a:ext cx="2069507" cy="497573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77" y="2763201"/>
            <a:ext cx="2278451" cy="3271839"/>
          </a:xfrm>
          <a:prstGeom prst="rect">
            <a:avLst/>
          </a:prstGeom>
        </p:spPr>
      </p:pic>
      <p:sp>
        <p:nvSpPr>
          <p:cNvPr id="16" name="爆発 1 15"/>
          <p:cNvSpPr/>
          <p:nvPr/>
        </p:nvSpPr>
        <p:spPr>
          <a:xfrm>
            <a:off x="4688545" y="3466602"/>
            <a:ext cx="407963" cy="410418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106461" y="3452314"/>
            <a:ext cx="1185863" cy="221569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8681219" y="5312964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Person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：</a:t>
            </a:r>
            <a:r>
              <a:rPr kumimoji="1" lang="en-US" altLang="ja-JP" b="1" dirty="0" err="1" smtClean="0">
                <a:solidFill>
                  <a:srgbClr val="FF0000"/>
                </a:solidFill>
              </a:rPr>
              <a:t>Sasatani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669425" y="4818964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学習済みモデルを用いて</a:t>
            </a:r>
            <a:endParaRPr kumimoji="1" lang="en-US" altLang="ja-JP" sz="1400" dirty="0" smtClean="0">
              <a:latin typeface="Yu Gothic Medium" charset="-128"/>
              <a:ea typeface="Yu Gothic Medium" charset="-128"/>
              <a:cs typeface="Yu Gothic Medium" charset="-128"/>
            </a:endParaRPr>
          </a:p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人物特定</a:t>
            </a:r>
            <a:endParaRPr kumimoji="1" lang="ja-JP" altLang="en-US" sz="1400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8598748" y="3402862"/>
            <a:ext cx="2180634" cy="1093559"/>
          </a:xfrm>
          <a:prstGeom prst="roundRect">
            <a:avLst>
              <a:gd name="adj" fmla="val 95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8657736" y="39283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In or Out</a:t>
            </a:r>
            <a:r>
              <a:rPr kumimoji="1" lang="ja-JP" altLang="en-US" dirty="0" smtClean="0">
                <a:solidFill>
                  <a:schemeClr val="bg1"/>
                </a:solidFill>
              </a:rPr>
              <a:t>：</a:t>
            </a:r>
            <a:r>
              <a:rPr kumimoji="1" lang="en-US" altLang="ja-JP" b="1" dirty="0" smtClean="0">
                <a:solidFill>
                  <a:schemeClr val="bg1"/>
                </a:solidFill>
              </a:rPr>
              <a:t>In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624874" y="3620879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体の向きから入退室識別</a:t>
            </a:r>
            <a:endParaRPr kumimoji="1" lang="ja-JP" altLang="en-US" sz="1400" dirty="0">
              <a:solidFill>
                <a:schemeClr val="bg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43840" y="2674275"/>
            <a:ext cx="11730445" cy="3213463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 dirty="0" smtClean="0">
                <a:solidFill>
                  <a:schemeClr val="tx1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学習に用いる画像の人物姿勢は</a:t>
            </a:r>
            <a:endParaRPr kumimoji="1" lang="en-US" altLang="ja-JP" sz="3600" b="1" dirty="0" smtClean="0">
              <a:solidFill>
                <a:schemeClr val="tx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  <a:p>
            <a:pPr algn="ctr">
              <a:spcBef>
                <a:spcPts val="600"/>
              </a:spcBef>
            </a:pPr>
            <a:r>
              <a:rPr kumimoji="1" lang="ja-JP" altLang="en-US" sz="3600" b="1" dirty="0" smtClean="0">
                <a:solidFill>
                  <a:schemeClr val="tx1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必ず横向きとは限らない</a:t>
            </a:r>
            <a:endParaRPr kumimoji="1" lang="en-US" altLang="ja-JP" sz="3600" b="1" dirty="0" smtClean="0">
              <a:solidFill>
                <a:schemeClr val="tx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kumimoji="1" lang="ja-JP" altLang="en-US" sz="2400" dirty="0" smtClean="0">
                <a:solidFill>
                  <a:schemeClr val="tx1"/>
                </a:solidFill>
                <a:latin typeface="Tsukushi B Round Gothic" charset="-128"/>
                <a:ea typeface="Tsukushi B Round Gothic" charset="-128"/>
                <a:cs typeface="Tsukushi B Round Gothic" charset="-128"/>
              </a:rPr>
              <a:t>⇨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 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体の向きから入退室識別は困難</a:t>
            </a:r>
            <a:endParaRPr kumimoji="1" lang="ja-JP" altLang="en-US" sz="2400" dirty="0">
              <a:solidFill>
                <a:schemeClr val="tx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4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550070" y="3977395"/>
            <a:ext cx="1812402" cy="461516"/>
          </a:xfrm>
          <a:prstGeom prst="rect">
            <a:avLst/>
          </a:prstGeom>
          <a:solidFill>
            <a:srgbClr val="4BBFF6"/>
          </a:solidFill>
          <a:ln>
            <a:solidFill>
              <a:srgbClr val="4BB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24" name="正方形/長方形 23"/>
          <p:cNvSpPr/>
          <p:nvPr/>
        </p:nvSpPr>
        <p:spPr>
          <a:xfrm>
            <a:off x="550069" y="3976275"/>
            <a:ext cx="1818503" cy="4626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&gt;&gt; </a:t>
            </a:r>
            <a:r>
              <a:rPr lang="en-US" altLang="ja-JP" dirty="0" err="1"/>
              <a:t>lsLab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066800" y="2103120"/>
            <a:ext cx="1202870" cy="424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i="1" dirty="0" smtClean="0"/>
              <a:t>仕組み</a:t>
            </a:r>
            <a:endParaRPr kumimoji="1" lang="ja-JP" altLang="en-US" sz="1600" i="1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65614" y="2103120"/>
            <a:ext cx="8659585" cy="3931920"/>
          </a:xfrm>
        </p:spPr>
        <p:txBody>
          <a:bodyPr/>
          <a:lstStyle/>
          <a:p>
            <a:r>
              <a:rPr lang="ja-JP" altLang="en-US" dirty="0" smtClean="0"/>
              <a:t>吉田研究室在室者の把握　その２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7567" t="71269"/>
          <a:stretch/>
        </p:blipFill>
        <p:spPr>
          <a:xfrm>
            <a:off x="2803969" y="4818964"/>
            <a:ext cx="3495048" cy="48157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7" b="93956" l="9670" r="896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18505" y="3402862"/>
            <a:ext cx="2595849" cy="207667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43" y="2909596"/>
            <a:ext cx="986532" cy="986532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5736073" y="3975691"/>
            <a:ext cx="1812402" cy="461516"/>
          </a:xfrm>
          <a:prstGeom prst="rect">
            <a:avLst/>
          </a:prstGeom>
          <a:solidFill>
            <a:srgbClr val="4BBFF6"/>
          </a:solidFill>
          <a:ln>
            <a:solidFill>
              <a:srgbClr val="4BB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5736072" y="3974571"/>
            <a:ext cx="1818503" cy="4626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人体感知センサ</a:t>
            </a:r>
            <a:endParaRPr lang="en-US" altLang="ja-JP" sz="1600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4790085" y="3688580"/>
            <a:ext cx="1091227" cy="1505244"/>
          </a:xfrm>
          <a:prstGeom prst="rect">
            <a:avLst/>
          </a:prstGeom>
          <a:noFill/>
          <a:ln w="412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6" name="三角形 5"/>
          <p:cNvSpPr/>
          <p:nvPr/>
        </p:nvSpPr>
        <p:spPr>
          <a:xfrm>
            <a:off x="2803969" y="5068908"/>
            <a:ext cx="1080459" cy="2316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5881312" y="2964520"/>
            <a:ext cx="1981201" cy="740074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5881312" y="5184723"/>
            <a:ext cx="2069507" cy="497573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000" y1="18667" x2="29667" y2="25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9578" y="3653800"/>
            <a:ext cx="1903835" cy="190383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95" y="2763201"/>
            <a:ext cx="2278451" cy="3271839"/>
          </a:xfrm>
          <a:prstGeom prst="rect">
            <a:avLst/>
          </a:prstGeom>
        </p:spPr>
      </p:pic>
      <p:sp>
        <p:nvSpPr>
          <p:cNvPr id="16" name="爆発 1 15"/>
          <p:cNvSpPr/>
          <p:nvPr/>
        </p:nvSpPr>
        <p:spPr>
          <a:xfrm>
            <a:off x="5740250" y="3466602"/>
            <a:ext cx="407963" cy="410418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975052" y="3466602"/>
            <a:ext cx="1185863" cy="221569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534615" y="5298671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Person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：</a:t>
            </a:r>
            <a:r>
              <a:rPr kumimoji="1" lang="en-US" altLang="ja-JP" b="1" dirty="0" err="1" smtClean="0">
                <a:solidFill>
                  <a:srgbClr val="FF0000"/>
                </a:solidFill>
              </a:rPr>
              <a:t>Sasatani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522821" y="4804671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学習済みモデルを用いて</a:t>
            </a:r>
            <a:endParaRPr kumimoji="1" lang="en-US" altLang="ja-JP" sz="1400" dirty="0" smtClean="0">
              <a:latin typeface="Yu Gothic Medium" charset="-128"/>
              <a:ea typeface="Yu Gothic Medium" charset="-128"/>
              <a:cs typeface="Yu Gothic Medium" charset="-128"/>
            </a:endParaRPr>
          </a:p>
          <a:p>
            <a:r>
              <a:rPr kumimoji="1" lang="ja-JP" altLang="en-US" sz="1400" dirty="0" smtClean="0">
                <a:latin typeface="Yu Gothic Medium" charset="-128"/>
                <a:ea typeface="Yu Gothic Medium" charset="-128"/>
                <a:cs typeface="Yu Gothic Medium" charset="-128"/>
              </a:rPr>
              <a:t>人物特定</a:t>
            </a:r>
            <a:endParaRPr kumimoji="1" lang="ja-JP" altLang="en-US" sz="1400" dirty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501249" y="3402863"/>
            <a:ext cx="2180634" cy="1182200"/>
          </a:xfrm>
          <a:prstGeom prst="roundRect">
            <a:avLst>
              <a:gd name="adj" fmla="val 95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522780" y="41407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In or Out</a:t>
            </a:r>
            <a:r>
              <a:rPr kumimoji="1" lang="ja-JP" altLang="en-US" dirty="0" smtClean="0">
                <a:solidFill>
                  <a:schemeClr val="bg1"/>
                </a:solidFill>
              </a:rPr>
              <a:t>：</a:t>
            </a:r>
            <a:r>
              <a:rPr kumimoji="1" lang="en-US" altLang="ja-JP" b="1" dirty="0" smtClean="0">
                <a:solidFill>
                  <a:schemeClr val="bg1"/>
                </a:solidFill>
              </a:rPr>
              <a:t>In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522780" y="3463968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外と中に設置した</a:t>
            </a:r>
            <a:endParaRPr kumimoji="1" lang="en-US" altLang="ja-JP" sz="1400" dirty="0" smtClean="0">
              <a:solidFill>
                <a:schemeClr val="bg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  <a:p>
            <a:r>
              <a:rPr kumimoji="1" lang="ja-JP" altLang="en-US" sz="1400" dirty="0" smtClean="0">
                <a:solidFill>
                  <a:schemeClr val="bg1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人体感知センサの</a:t>
            </a:r>
            <a:endParaRPr kumimoji="1" lang="en-US" altLang="ja-JP" sz="1400" dirty="0" smtClean="0">
              <a:solidFill>
                <a:schemeClr val="bg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  <a:p>
            <a:r>
              <a:rPr kumimoji="1" lang="ja-JP" altLang="en-US" sz="1400" dirty="0" smtClean="0">
                <a:solidFill>
                  <a:schemeClr val="bg1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反応順番から入退室識別</a:t>
            </a:r>
            <a:endParaRPr kumimoji="1" lang="ja-JP" altLang="en-US" sz="1400" dirty="0">
              <a:solidFill>
                <a:schemeClr val="bg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9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-0.00486 L 0.26055 -0.006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13" grpId="0" animBg="1"/>
      <p:bldP spid="15" grpId="0" animBg="1"/>
      <p:bldP spid="16" grpId="0" animBg="1"/>
      <p:bldP spid="27" grpId="0" animBg="1"/>
      <p:bldP spid="28" grpId="0"/>
      <p:bldP spid="30" grpId="0"/>
      <p:bldP spid="25" grpId="0" animBg="1"/>
      <p:bldP spid="26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&gt;&gt; </a:t>
            </a:r>
            <a:r>
              <a:rPr kumimoji="1" lang="en-US" altLang="ja-JP" dirty="0" err="1" smtClean="0"/>
              <a:t>lsLab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システム構成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871572" y="2297389"/>
            <a:ext cx="4138472" cy="3987457"/>
          </a:xfrm>
          <a:prstGeom prst="roundRect">
            <a:avLst>
              <a:gd name="adj" fmla="val 8460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224471" y="4491866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ensor (In)</a:t>
            </a:r>
            <a:endParaRPr kumimoji="1" lang="ja-JP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1222184" y="2531675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atin typeface="Century Gothic" charset="0"/>
                <a:ea typeface="Century Gothic" charset="0"/>
                <a:cs typeface="Century Gothic" charset="0"/>
              </a:rPr>
              <a:t>Camera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4972421" y="2529393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atin typeface="Century Gothic" charset="0"/>
                <a:ea typeface="Century Gothic" charset="0"/>
                <a:cs typeface="Century Gothic" charset="0"/>
              </a:rPr>
              <a:t>Server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9377586" y="2529393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atin typeface="Century Gothic" charset="0"/>
                <a:ea typeface="Century Gothic" charset="0"/>
                <a:cs typeface="Century Gothic" charset="0"/>
              </a:rPr>
              <a:t>Client</a:t>
            </a: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331029" y="2896441"/>
            <a:ext cx="140023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2193951" y="3395796"/>
            <a:ext cx="1" cy="966045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7085460" y="2896441"/>
            <a:ext cx="2189169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060938" y="3424379"/>
            <a:ext cx="3750635" cy="6235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smtClean="0">
                <a:latin typeface="Century Gothic" charset="0"/>
                <a:ea typeface="Century Gothic" charset="0"/>
                <a:cs typeface="Century Gothic" charset="0"/>
              </a:rPr>
              <a:t>Person Detection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4060938" y="4385322"/>
            <a:ext cx="3750635" cy="63745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smtClean="0">
                <a:latin typeface="Century Gothic" charset="0"/>
                <a:ea typeface="Century Gothic" charset="0"/>
                <a:cs typeface="Century Gothic" charset="0"/>
              </a:rPr>
              <a:t>Person Identification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4060938" y="5400686"/>
            <a:ext cx="3750950" cy="6248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 smtClean="0">
                <a:latin typeface="Century Gothic" charset="0"/>
                <a:ea typeface="Century Gothic" charset="0"/>
                <a:cs typeface="Century Gothic" charset="0"/>
              </a:rPr>
              <a:t>Update [In / Out] status </a:t>
            </a:r>
          </a:p>
        </p:txBody>
      </p:sp>
      <p:sp>
        <p:nvSpPr>
          <p:cNvPr id="15" name="下矢印 14"/>
          <p:cNvSpPr/>
          <p:nvPr/>
        </p:nvSpPr>
        <p:spPr>
          <a:xfrm>
            <a:off x="5524121" y="4125721"/>
            <a:ext cx="824268" cy="20825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883485" y="1736179"/>
            <a:ext cx="2634882" cy="3952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Photo &amp; Time Stamp</a:t>
            </a:r>
            <a:endParaRPr kumimoji="1" lang="ja-JP" altLang="en-US" b="1" dirty="0" smtClean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2" name="下矢印 31"/>
          <p:cNvSpPr/>
          <p:nvPr/>
        </p:nvSpPr>
        <p:spPr>
          <a:xfrm>
            <a:off x="5524121" y="5121836"/>
            <a:ext cx="824268" cy="20825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856931" y="3717286"/>
            <a:ext cx="1106289" cy="3952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Detect</a:t>
            </a:r>
            <a:endParaRPr kumimoji="1" lang="ja-JP" altLang="en-US" b="1" dirty="0" smtClean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8212610" y="2297389"/>
            <a:ext cx="808799" cy="3952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API</a:t>
            </a:r>
            <a:endParaRPr kumimoji="1" lang="ja-JP" altLang="en-US" b="1" dirty="0" smtClean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2" name="角丸四角形 41"/>
          <p:cNvSpPr/>
          <p:nvPr/>
        </p:nvSpPr>
        <p:spPr>
          <a:xfrm>
            <a:off x="1222184" y="5391512"/>
            <a:ext cx="1866390" cy="72855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ensor (Out)</a:t>
            </a:r>
            <a:endParaRPr kumimoji="1" lang="ja-JP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3319305" y="1554480"/>
            <a:ext cx="8236795" cy="479003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Sensor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−</a:t>
            </a:r>
            <a:r>
              <a:rPr kumimoji="1" lang="en-US" altLang="ja-JP" dirty="0" smtClean="0"/>
              <a:t>&gt; Camera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-3582160" y="2014194"/>
            <a:ext cx="10058400" cy="3931920"/>
          </a:xfrm>
        </p:spPr>
        <p:txBody>
          <a:bodyPr/>
          <a:lstStyle/>
          <a:p>
            <a:r>
              <a:rPr kumimoji="1" lang="en-US" altLang="ja-JP" dirty="0" smtClean="0"/>
              <a:t>A</a:t>
            </a:r>
          </a:p>
          <a:p>
            <a:endParaRPr kumimoji="1" lang="ja-JP" altLang="en-US" dirty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1074234" y="2160738"/>
            <a:ext cx="3074125" cy="1670243"/>
            <a:chOff x="1074234" y="2160738"/>
            <a:chExt cx="3074125" cy="1670243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6" t="21929" r="12972" b="26622"/>
            <a:stretch/>
          </p:blipFill>
          <p:spPr>
            <a:xfrm>
              <a:off x="1074234" y="2160738"/>
              <a:ext cx="3074125" cy="16702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角丸四角形 5"/>
            <p:cNvSpPr/>
            <p:nvPr/>
          </p:nvSpPr>
          <p:spPr>
            <a:xfrm>
              <a:off x="2130559" y="3104885"/>
              <a:ext cx="564583" cy="53779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026583" y="2628797"/>
              <a:ext cx="1553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smtClean="0">
                  <a:solidFill>
                    <a:srgbClr val="FF00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Sensor (Out)</a:t>
              </a:r>
              <a:endParaRPr kumimoji="1" lang="ja-JP" altLang="en-US" b="1" dirty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0" name="角丸四角形 9"/>
          <p:cNvSpPr/>
          <p:nvPr/>
        </p:nvSpPr>
        <p:spPr>
          <a:xfrm>
            <a:off x="4532562" y="5464070"/>
            <a:ext cx="6832125" cy="532385"/>
          </a:xfrm>
          <a:prstGeom prst="roundRect">
            <a:avLst>
              <a:gd name="adj" fmla="val 95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センサの検出範囲を狭める（カバーを外す）</a:t>
            </a:r>
            <a:endParaRPr kumimoji="1" lang="ja-JP" altLang="en-US" dirty="0">
              <a:solidFill>
                <a:schemeClr val="bg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grpSp>
        <p:nvGrpSpPr>
          <p:cNvPr id="12" name="図形グループ 11"/>
          <p:cNvGrpSpPr/>
          <p:nvPr/>
        </p:nvGrpSpPr>
        <p:grpSpPr>
          <a:xfrm>
            <a:off x="1066800" y="4275154"/>
            <a:ext cx="3081559" cy="1670960"/>
            <a:chOff x="1066800" y="4128609"/>
            <a:chExt cx="3081559" cy="167096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7" t="17551" r="4972" b="24024"/>
            <a:stretch/>
          </p:blipFill>
          <p:spPr>
            <a:xfrm>
              <a:off x="1066800" y="4128609"/>
              <a:ext cx="3081559" cy="1670960"/>
            </a:xfrm>
            <a:prstGeom prst="rect">
              <a:avLst/>
            </a:prstGeom>
            <a:effectLst>
              <a:outerShdw blurRad="50800" dist="38100" dir="30600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2755062" y="5245821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smtClean="0">
                  <a:solidFill>
                    <a:srgbClr val="FF00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Sensor (In)</a:t>
              </a:r>
              <a:endParaRPr kumimoji="1" lang="ja-JP" altLang="en-US" b="1" dirty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3432491" y="4667804"/>
              <a:ext cx="564583" cy="53779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4532562" y="2103120"/>
            <a:ext cx="6592638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kumimoji="1" sz="2400" kern="1200" baseline="0">
                <a:solidFill>
                  <a:schemeClr val="tx1"/>
                </a:solidFill>
                <a:latin typeface="Century Gothic" charset="0"/>
                <a:ea typeface="游ゴシック Medium" charset="-128"/>
                <a:cs typeface="+mn-cs"/>
              </a:defRPr>
            </a:lvl1pPr>
            <a:lvl2pPr marL="547688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Wingdings" charset="2"/>
              <a:buChar char="Ø"/>
              <a:tabLst>
                <a:tab pos="125413" algn="l"/>
              </a:tabLst>
              <a:defRPr kumimoji="1" sz="1800" kern="1200" baseline="0">
                <a:solidFill>
                  <a:schemeClr val="tx1"/>
                </a:solidFill>
                <a:latin typeface="Century Gothic" charset="0"/>
                <a:ea typeface="游ゴシック Medium" charset="-128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kumimoji="1" sz="1400" kern="1200" baseline="0">
                <a:solidFill>
                  <a:schemeClr val="tx1"/>
                </a:solidFill>
                <a:latin typeface="Century Gothic" charset="0"/>
                <a:ea typeface="游ゴシック Medium" charset="-128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kumimoji="1" sz="1400" kern="1200" baseline="0">
                <a:solidFill>
                  <a:schemeClr val="tx1"/>
                </a:solidFill>
                <a:latin typeface="Century Gothic" charset="0"/>
                <a:ea typeface="游ゴシック Medium" charset="-128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kumimoji="1" sz="1400" kern="1200" baseline="0">
                <a:solidFill>
                  <a:schemeClr val="tx1"/>
                </a:solidFill>
                <a:latin typeface="Century Gothic" charset="0"/>
                <a:ea typeface="游ゴシック Medium" charset="-128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Sensor (Out)                    Sensor (In)</a:t>
            </a:r>
          </a:p>
          <a:p>
            <a:r>
              <a:rPr lang="en-US" altLang="ja-JP" dirty="0" smtClean="0"/>
              <a:t>Sensor (In)         </a:t>
            </a:r>
            <a:r>
              <a:rPr lang="ja-JP" altLang="en-US" dirty="0" smtClean="0"/>
              <a:t>　</a:t>
            </a:r>
            <a:r>
              <a:rPr lang="en-US" altLang="ja-JP" dirty="0" smtClean="0"/>
              <a:t>           Sensor (Out)</a:t>
            </a:r>
          </a:p>
          <a:p>
            <a:endParaRPr lang="en-US" altLang="ja-JP" sz="4800" dirty="0" smtClean="0"/>
          </a:p>
          <a:p>
            <a:r>
              <a:rPr lang="en-US" altLang="ja-JP" dirty="0" smtClean="0"/>
              <a:t>Sensor (Out)</a:t>
            </a:r>
            <a:r>
              <a:rPr lang="ja-JP" altLang="en-US" dirty="0" smtClean="0"/>
              <a:t>が通行人に反応</a:t>
            </a:r>
            <a:endParaRPr lang="en-US" altLang="ja-JP" dirty="0" smtClean="0"/>
          </a:p>
          <a:p>
            <a:r>
              <a:rPr lang="en-US" altLang="ja-JP" dirty="0"/>
              <a:t>5</a:t>
            </a:r>
            <a:r>
              <a:rPr lang="ja-JP" altLang="en-US" dirty="0" smtClean="0"/>
              <a:t>秒以内に</a:t>
            </a:r>
            <a:r>
              <a:rPr lang="en-US" altLang="ja-JP" dirty="0" smtClean="0"/>
              <a:t> Sensor (In) </a:t>
            </a:r>
            <a:r>
              <a:rPr lang="ja-JP" altLang="en-US" dirty="0" smtClean="0"/>
              <a:t>が反応すると誤作動</a:t>
            </a:r>
            <a:endParaRPr lang="ja-JP" altLang="en-US" dirty="0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6598446" y="2344715"/>
            <a:ext cx="131098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>
            <a:off x="6598446" y="2823686"/>
            <a:ext cx="131098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6751238" y="240989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accent4"/>
                </a:solidFill>
                <a:latin typeface="Yu Gothic" charset="-128"/>
                <a:ea typeface="Yu Gothic" charset="-128"/>
                <a:cs typeface="Yu Gothic" charset="-128"/>
              </a:rPr>
              <a:t>5</a:t>
            </a:r>
            <a:r>
              <a:rPr kumimoji="1" lang="ja-JP" altLang="en-US" b="1" dirty="0" smtClean="0">
                <a:solidFill>
                  <a:schemeClr val="accent4"/>
                </a:solidFill>
                <a:latin typeface="Yu Gothic" charset="-128"/>
                <a:ea typeface="Yu Gothic" charset="-128"/>
                <a:cs typeface="Yu Gothic" charset="-128"/>
              </a:rPr>
              <a:t>秒待つ</a:t>
            </a:r>
            <a:endParaRPr kumimoji="1" lang="ja-JP" altLang="en-US" b="1" dirty="0">
              <a:solidFill>
                <a:schemeClr val="accent4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10191822" y="2183289"/>
            <a:ext cx="940812" cy="37345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smtClean="0">
                <a:solidFill>
                  <a:schemeClr val="accent4"/>
                </a:solidFill>
                <a:latin typeface="Yu Gothic" charset="-128"/>
                <a:ea typeface="Yu Gothic" charset="-128"/>
                <a:cs typeface="Yu Gothic" charset="-128"/>
              </a:rPr>
              <a:t>入室</a:t>
            </a:r>
            <a:endParaRPr kumimoji="1" lang="ja-JP" altLang="en-US" sz="1600" b="1" dirty="0">
              <a:solidFill>
                <a:schemeClr val="accent4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0191822" y="2636914"/>
            <a:ext cx="940812" cy="37345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 smtClean="0">
                <a:solidFill>
                  <a:schemeClr val="accent4"/>
                </a:solidFill>
                <a:latin typeface="Yu Gothic" charset="-128"/>
                <a:ea typeface="Yu Gothic" charset="-128"/>
                <a:cs typeface="Yu Gothic" charset="-128"/>
              </a:rPr>
              <a:t>退室</a:t>
            </a:r>
            <a:endParaRPr kumimoji="1" lang="ja-JP" altLang="en-US" sz="1600" b="1" dirty="0">
              <a:solidFill>
                <a:schemeClr val="accent4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5" name="下矢印 24"/>
          <p:cNvSpPr/>
          <p:nvPr/>
        </p:nvSpPr>
        <p:spPr>
          <a:xfrm>
            <a:off x="6525835" y="3302657"/>
            <a:ext cx="1383600" cy="37636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1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&gt;&gt; </a:t>
            </a:r>
            <a:r>
              <a:rPr kumimoji="1" lang="en-US" altLang="ja-JP" dirty="0" err="1" smtClean="0"/>
              <a:t>lsLab</a:t>
            </a:r>
            <a:r>
              <a:rPr lang="en-US" altLang="ja-JP" dirty="0"/>
              <a:t> </a:t>
            </a:r>
            <a:r>
              <a:rPr lang="ja-JP" altLang="en-US" dirty="0" smtClean="0"/>
              <a:t>システム構成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871572" y="2297389"/>
            <a:ext cx="4138472" cy="3987457"/>
          </a:xfrm>
          <a:prstGeom prst="roundRect">
            <a:avLst>
              <a:gd name="adj" fmla="val 8460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224471" y="4491866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ensor (In)</a:t>
            </a:r>
            <a:endParaRPr kumimoji="1" lang="ja-JP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1222184" y="2531675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atin typeface="Century Gothic" charset="0"/>
                <a:ea typeface="Century Gothic" charset="0"/>
                <a:cs typeface="Century Gothic" charset="0"/>
              </a:rPr>
              <a:t>Camera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4972421" y="2529393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atin typeface="Century Gothic" charset="0"/>
                <a:ea typeface="Century Gothic" charset="0"/>
                <a:cs typeface="Century Gothic" charset="0"/>
              </a:rPr>
              <a:t>Server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9377586" y="2529393"/>
            <a:ext cx="1866390" cy="73409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atin typeface="Century Gothic" charset="0"/>
                <a:ea typeface="Century Gothic" charset="0"/>
                <a:cs typeface="Century Gothic" charset="0"/>
              </a:rPr>
              <a:t>Client</a:t>
            </a: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331029" y="2896441"/>
            <a:ext cx="140023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2193951" y="3395796"/>
            <a:ext cx="1" cy="966045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7085460" y="2896441"/>
            <a:ext cx="2189169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060938" y="3424379"/>
            <a:ext cx="3750635" cy="6235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smtClean="0">
                <a:latin typeface="Century Gothic" charset="0"/>
                <a:ea typeface="Century Gothic" charset="0"/>
                <a:cs typeface="Century Gothic" charset="0"/>
              </a:rPr>
              <a:t>Person Detection</a:t>
            </a:r>
          </a:p>
        </p:txBody>
      </p:sp>
      <p:sp>
        <p:nvSpPr>
          <p:cNvPr id="13" name="角丸四角形 12"/>
          <p:cNvSpPr/>
          <p:nvPr/>
        </p:nvSpPr>
        <p:spPr>
          <a:xfrm>
            <a:off x="4060938" y="4385322"/>
            <a:ext cx="3750635" cy="63745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smtClean="0">
                <a:latin typeface="Century Gothic" charset="0"/>
                <a:ea typeface="Century Gothic" charset="0"/>
                <a:cs typeface="Century Gothic" charset="0"/>
              </a:rPr>
              <a:t>Person Identification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4060938" y="5400686"/>
            <a:ext cx="3750950" cy="6248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 smtClean="0">
                <a:latin typeface="Century Gothic" charset="0"/>
                <a:ea typeface="Century Gothic" charset="0"/>
                <a:cs typeface="Century Gothic" charset="0"/>
              </a:rPr>
              <a:t>Update [In / Out] status </a:t>
            </a:r>
          </a:p>
        </p:txBody>
      </p:sp>
      <p:sp>
        <p:nvSpPr>
          <p:cNvPr id="15" name="下矢印 14"/>
          <p:cNvSpPr/>
          <p:nvPr/>
        </p:nvSpPr>
        <p:spPr>
          <a:xfrm>
            <a:off x="5524121" y="4125721"/>
            <a:ext cx="824268" cy="20825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883485" y="1736179"/>
            <a:ext cx="2634882" cy="3952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Photo &amp; Time Stamp</a:t>
            </a:r>
            <a:endParaRPr kumimoji="1" lang="ja-JP" altLang="en-US" b="1" dirty="0" smtClean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2" name="下矢印 31"/>
          <p:cNvSpPr/>
          <p:nvPr/>
        </p:nvSpPr>
        <p:spPr>
          <a:xfrm>
            <a:off x="5524121" y="5121836"/>
            <a:ext cx="824268" cy="20825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856931" y="3717286"/>
            <a:ext cx="1106289" cy="3952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Detect</a:t>
            </a:r>
            <a:endParaRPr kumimoji="1" lang="ja-JP" altLang="en-US" b="1" dirty="0" smtClean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8212610" y="2297389"/>
            <a:ext cx="808799" cy="39522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API</a:t>
            </a:r>
            <a:endParaRPr kumimoji="1" lang="ja-JP" altLang="en-US" b="1" dirty="0" smtClean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2" name="角丸四角形 41"/>
          <p:cNvSpPr/>
          <p:nvPr/>
        </p:nvSpPr>
        <p:spPr>
          <a:xfrm>
            <a:off x="1222184" y="5391512"/>
            <a:ext cx="1866390" cy="72855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-US" altLang="ja-JP" sz="2000" b="1" dirty="0" smtClean="0">
                <a:latin typeface="Century Gothic" charset="0"/>
                <a:ea typeface="Century Gothic" charset="0"/>
                <a:cs typeface="Century Gothic" charset="0"/>
              </a:rPr>
              <a:t>ensor (Out)</a:t>
            </a:r>
            <a:endParaRPr kumimoji="1" lang="ja-JP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491363" y="1696107"/>
            <a:ext cx="2736709" cy="485922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8035136" y="1485284"/>
            <a:ext cx="3520964" cy="485922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Server</a:t>
            </a:r>
            <a:r>
              <a:rPr lang="ja-JP" altLang="en-US" dirty="0" smtClean="0"/>
              <a:t>（</a:t>
            </a:r>
            <a:r>
              <a:rPr lang="en-US" altLang="ja-JP" dirty="0" smtClean="0"/>
              <a:t>1/2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049927" y="1986745"/>
            <a:ext cx="3479074" cy="52251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smtClean="0">
                <a:latin typeface="Century Gothic" charset="0"/>
                <a:ea typeface="Century Gothic" charset="0"/>
                <a:cs typeface="Century Gothic" charset="0"/>
              </a:rPr>
              <a:t>Person Detection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03" y="2625635"/>
            <a:ext cx="6023065" cy="3695184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>
          <a:xfrm>
            <a:off x="2338251" y="2990592"/>
            <a:ext cx="875212" cy="719259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V="1">
            <a:off x="2338251" y="4410983"/>
            <a:ext cx="875212" cy="127094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4" t="28562" r="69465" b="50925"/>
          <a:stretch/>
        </p:blipFill>
        <p:spPr>
          <a:xfrm>
            <a:off x="1049927" y="2990592"/>
            <a:ext cx="1385751" cy="2691337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1116330" y="5243020"/>
            <a:ext cx="1248047" cy="369332"/>
          </a:xfrm>
          <a:prstGeom prst="rect">
            <a:avLst/>
          </a:prstGeom>
          <a:solidFill>
            <a:srgbClr val="FF432D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mtClean="0">
                <a:solidFill>
                  <a:schemeClr val="bg1"/>
                </a:solidFill>
              </a:rPr>
              <a:t>ペンギン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7667898" y="2743078"/>
            <a:ext cx="4075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latin typeface="+mj-lt"/>
                <a:ea typeface="Yu Gothic Medium" charset="-128"/>
                <a:cs typeface="Yu Gothic Medium" charset="-128"/>
              </a:rPr>
              <a:t>OpenCV</a:t>
            </a:r>
            <a:endParaRPr kumimoji="1" lang="en-US" altLang="ja-JP" dirty="0" smtClean="0">
              <a:latin typeface="+mj-lt"/>
              <a:ea typeface="Yu Gothic Medium" charset="-128"/>
              <a:cs typeface="Yu Gothic Medium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400" b="1" dirty="0" smtClean="0">
                <a:latin typeface="+mj-lt"/>
                <a:ea typeface="Yu Gothic Medium" charset="-128"/>
                <a:cs typeface="Yu Gothic Medium" charset="-128"/>
              </a:rPr>
              <a:t>HOG </a:t>
            </a:r>
            <a:r>
              <a:rPr kumimoji="1" lang="ja-JP" altLang="en-US" sz="2400" b="1" dirty="0" smtClean="0">
                <a:latin typeface="Yu Gothic" charset="-128"/>
                <a:ea typeface="Yu Gothic" charset="-128"/>
                <a:cs typeface="Yu Gothic" charset="-128"/>
              </a:rPr>
              <a:t>特徴による人間検出器</a:t>
            </a:r>
            <a:endParaRPr kumimoji="1" lang="en-US" altLang="ja-JP" sz="2400" b="1" dirty="0" smtClean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6" name="下矢印 25"/>
          <p:cNvSpPr/>
          <p:nvPr/>
        </p:nvSpPr>
        <p:spPr>
          <a:xfrm>
            <a:off x="8233894" y="3659795"/>
            <a:ext cx="1041270" cy="29253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764515" y="40386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Yu Gothic Medium" charset="-128"/>
                <a:ea typeface="Yu Gothic Medium" charset="-128"/>
                <a:cs typeface="Yu Gothic Medium" charset="-128"/>
              </a:rPr>
              <a:t>人間以外も検出</a:t>
            </a:r>
            <a:endParaRPr kumimoji="1" lang="en-US" altLang="ja-JP" sz="2400" dirty="0" smtClean="0"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7764516" y="5473337"/>
            <a:ext cx="3234410" cy="532385"/>
          </a:xfrm>
          <a:prstGeom prst="roundRect">
            <a:avLst>
              <a:gd name="adj" fmla="val 95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bg1"/>
                </a:solidFill>
              </a:rPr>
              <a:t>y</a:t>
            </a:r>
            <a:r>
              <a:rPr kumimoji="1" lang="en-US" altLang="ja-JP" smtClean="0">
                <a:solidFill>
                  <a:schemeClr val="bg1"/>
                </a:solidFill>
              </a:rPr>
              <a:t>olo</a:t>
            </a:r>
            <a:r>
              <a:rPr kumimoji="1" lang="ja-JP" altLang="en-US" dirty="0" smtClean="0">
                <a:solidFill>
                  <a:schemeClr val="bg1"/>
                </a:solidFill>
                <a:latin typeface="Yu Gothic Medium" charset="-128"/>
                <a:ea typeface="Yu Gothic Medium" charset="-128"/>
                <a:cs typeface="Yu Gothic Medium" charset="-128"/>
              </a:rPr>
              <a:t>で検出してみる</a:t>
            </a:r>
            <a:endParaRPr kumimoji="1" lang="ja-JP" altLang="en-US" dirty="0">
              <a:solidFill>
                <a:schemeClr val="bg1"/>
              </a:solidFill>
              <a:latin typeface="Yu Gothic Medium" charset="-128"/>
              <a:ea typeface="Yu Gothic Medium" charset="-128"/>
              <a:cs typeface="Yu Gothic Medium" charset="-128"/>
            </a:endParaRPr>
          </a:p>
        </p:txBody>
      </p:sp>
      <p:sp>
        <p:nvSpPr>
          <p:cNvPr id="33" name="スライド番号プレースホルダー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0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シャボン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シャボン</Template>
  <TotalTime>585</TotalTime>
  <Words>600</Words>
  <Application>Microsoft Macintosh PowerPoint</Application>
  <PresentationFormat>ワイド画面</PresentationFormat>
  <Paragraphs>186</Paragraphs>
  <Slides>18</Slides>
  <Notes>1</Notes>
  <HiddenSlides>5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7" baseType="lpstr">
      <vt:lpstr>Century Gothic</vt:lpstr>
      <vt:lpstr>Garamond</vt:lpstr>
      <vt:lpstr>ＭＳ ゴシック</vt:lpstr>
      <vt:lpstr>Tsukushi B Round Gothic</vt:lpstr>
      <vt:lpstr>Wingdings</vt:lpstr>
      <vt:lpstr>Yu Gothic</vt:lpstr>
      <vt:lpstr>Yu Gothic Medium</vt:lpstr>
      <vt:lpstr>游ゴシック Medium</vt:lpstr>
      <vt:lpstr>シャボン</vt:lpstr>
      <vt:lpstr>中間発表</vt:lpstr>
      <vt:lpstr>&gt;&gt; lsLab</vt:lpstr>
      <vt:lpstr>&gt;&gt; lsLab</vt:lpstr>
      <vt:lpstr>&gt;&gt; lsLab</vt:lpstr>
      <vt:lpstr>&gt;&gt; lsLab</vt:lpstr>
      <vt:lpstr>&gt;&gt; lsLab システム構成</vt:lpstr>
      <vt:lpstr>Sensor −&gt; Camera</vt:lpstr>
      <vt:lpstr>&gt;&gt; lsLab システム構成</vt:lpstr>
      <vt:lpstr>Server（1/2）</vt:lpstr>
      <vt:lpstr>Server（2/2）</vt:lpstr>
      <vt:lpstr>&gt;&gt; lsLab システム構成</vt:lpstr>
      <vt:lpstr>Client</vt:lpstr>
      <vt:lpstr>まとめ</vt:lpstr>
      <vt:lpstr>ゲリラ豪雨予測</vt:lpstr>
      <vt:lpstr>用いたデータ</vt:lpstr>
      <vt:lpstr>識別率</vt:lpstr>
      <vt:lpstr>ゲリラ豪雨予測</vt:lpstr>
      <vt:lpstr>ゲリラ豪雨予測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応用ソフトウェア工学</dc:title>
  <dc:creator>中山梨奈</dc:creator>
  <cp:lastModifiedBy>中山梨奈</cp:lastModifiedBy>
  <cp:revision>52</cp:revision>
  <cp:lastPrinted>2017-09-15T04:46:23Z</cp:lastPrinted>
  <dcterms:created xsi:type="dcterms:W3CDTF">2017-09-15T01:04:01Z</dcterms:created>
  <dcterms:modified xsi:type="dcterms:W3CDTF">2017-09-21T06:37:10Z</dcterms:modified>
</cp:coreProperties>
</file>